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6"/>
  </p:notesMasterIdLst>
  <p:sldIdLst>
    <p:sldId id="256" r:id="rId2"/>
    <p:sldId id="257" r:id="rId3"/>
    <p:sldId id="643" r:id="rId4"/>
    <p:sldId id="644" r:id="rId5"/>
    <p:sldId id="590" r:id="rId6"/>
    <p:sldId id="645" r:id="rId7"/>
    <p:sldId id="646" r:id="rId8"/>
    <p:sldId id="648" r:id="rId9"/>
    <p:sldId id="259" r:id="rId10"/>
    <p:sldId id="260" r:id="rId11"/>
    <p:sldId id="654" r:id="rId12"/>
    <p:sldId id="653" r:id="rId13"/>
    <p:sldId id="261"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1AAD2B-880B-46AB-BCC4-F570FA403F7A}" v="5" dt="2023-04-20T20:07:33.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30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E7C4-657C-4AD7-921B-F78951397FE2}"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1AB8C-3283-436C-B832-70F26F5C32B0}" type="slidenum">
              <a:rPr lang="en-US" smtClean="0"/>
              <a:t>‹#›</a:t>
            </a:fld>
            <a:endParaRPr lang="en-US"/>
          </a:p>
        </p:txBody>
      </p:sp>
    </p:spTree>
    <p:extLst>
      <p:ext uri="{BB962C8B-B14F-4D97-AF65-F5344CB8AC3E}">
        <p14:creationId xmlns:p14="http://schemas.microsoft.com/office/powerpoint/2010/main" val="386458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69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8970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46286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57726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58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899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3637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698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5898F52-2787-4BA2-BBBC-9395E9F86D50}" type="datetimeFigureOut">
              <a:rPr lang="en-US" smtClean="0"/>
              <a:t>3/8/2024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38771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5898F52-2787-4BA2-BBBC-9395E9F86D50}" type="datetimeFigureOut">
              <a:rPr lang="en-US" smtClean="0"/>
              <a:t>3/8/2024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C8B8A27-DF03-4546-BA93-21C967D57E5C}" type="slidenum">
              <a:rPr lang="en-US" smtClean="0"/>
              <a:t>‹#›</a:t>
            </a:fld>
            <a:endParaRPr lang="en-US"/>
          </a:p>
        </p:txBody>
      </p:sp>
    </p:spTree>
    <p:extLst>
      <p:ext uri="{BB962C8B-B14F-4D97-AF65-F5344CB8AC3E}">
        <p14:creationId xmlns:p14="http://schemas.microsoft.com/office/powerpoint/2010/main" val="40545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60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5898F52-2787-4BA2-BBBC-9395E9F86D50}" type="datetimeFigureOut">
              <a:rPr lang="en-US" smtClean="0"/>
              <a:pPr/>
              <a:t>3/8/2024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C8B8A27-DF03-4546-BA93-21C967D57E5C}"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943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quotewit.blogspot.com/2014/01/graduation-quotes.html"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hare.vidday.com/e/g-yxbpfb"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inyurl.com/wavagrads" TargetMode="External"/><Relationship Id="rId2" Type="http://schemas.openxmlformats.org/officeDocument/2006/relationships/hyperlink" Target="https://share.vidday.com/e/g-yxbpfb"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tinyurl.com/wavagradpackage"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tinyurl.com/wavagra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graduation-cap-icon-clipart-vector-2298201/"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schoolstore.jostens.com/collections/washington-virtual-academy-1819775"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tinyurl.com/wavagrads" TargetMode="Externa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share.vidday.com/e/g-yxbpf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ky, flock&#10;&#10;Description automatically generated">
            <a:extLst>
              <a:ext uri="{FF2B5EF4-FFF2-40B4-BE49-F238E27FC236}">
                <a16:creationId xmlns:a16="http://schemas.microsoft.com/office/drawing/2014/main" id="{22B8FCE4-1D7B-4E18-BF8A-304DEAD934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2433"/>
          <a:stretch/>
        </p:blipFill>
        <p:spPr>
          <a:xfrm>
            <a:off x="20" y="-333375"/>
            <a:ext cx="12191980" cy="6857990"/>
          </a:xfrm>
          <a:prstGeom prst="rect">
            <a:avLst/>
          </a:prstGeom>
        </p:spPr>
      </p:pic>
      <p:sp>
        <p:nvSpPr>
          <p:cNvPr id="2" name="Title 1">
            <a:extLst>
              <a:ext uri="{FF2B5EF4-FFF2-40B4-BE49-F238E27FC236}">
                <a16:creationId xmlns:a16="http://schemas.microsoft.com/office/drawing/2014/main" id="{BD762D9C-9AE3-42CC-9DB4-88AA6BC8B77F}"/>
              </a:ext>
            </a:extLst>
          </p:cNvPr>
          <p:cNvSpPr>
            <a:spLocks noGrp="1"/>
          </p:cNvSpPr>
          <p:nvPr>
            <p:ph type="ctrTitle"/>
          </p:nvPr>
        </p:nvSpPr>
        <p:spPr>
          <a:xfrm>
            <a:off x="2478808" y="2338822"/>
            <a:ext cx="9119616" cy="3243072"/>
          </a:xfrm>
        </p:spPr>
        <p:txBody>
          <a:bodyPr anchor="b">
            <a:normAutofit/>
          </a:bodyPr>
          <a:lstStyle/>
          <a:p>
            <a:pPr algn="ctr">
              <a:lnSpc>
                <a:spcPct val="90000"/>
              </a:lnSpc>
            </a:pPr>
            <a:r>
              <a:rPr lang="en-US" sz="8800" b="1" dirty="0">
                <a:solidFill>
                  <a:srgbClr val="FFFFFF"/>
                </a:solidFill>
              </a:rPr>
              <a:t>Welcome to WAVA</a:t>
            </a:r>
            <a:br>
              <a:rPr lang="en-US" sz="8800" b="1" dirty="0">
                <a:solidFill>
                  <a:srgbClr val="FFFFFF"/>
                </a:solidFill>
              </a:rPr>
            </a:br>
            <a:r>
              <a:rPr lang="en-US" sz="8800" b="1" dirty="0">
                <a:solidFill>
                  <a:srgbClr val="FFFFFF"/>
                </a:solidFill>
              </a:rPr>
              <a:t>Graduation</a:t>
            </a:r>
          </a:p>
        </p:txBody>
      </p:sp>
      <p:pic>
        <p:nvPicPr>
          <p:cNvPr id="4" name="Picture 3">
            <a:extLst>
              <a:ext uri="{FF2B5EF4-FFF2-40B4-BE49-F238E27FC236}">
                <a16:creationId xmlns:a16="http://schemas.microsoft.com/office/drawing/2014/main" id="{CC315ED1-C0BE-41A6-84D7-55BCC9EB2FAB}"/>
              </a:ext>
            </a:extLst>
          </p:cNvPr>
          <p:cNvPicPr>
            <a:picLocks noChangeAspect="1"/>
          </p:cNvPicPr>
          <p:nvPr/>
        </p:nvPicPr>
        <p:blipFill>
          <a:blip r:embed="rId4">
            <a:alphaModFix amt="9000"/>
          </a:blip>
          <a:stretch>
            <a:fillRect/>
          </a:stretch>
        </p:blipFill>
        <p:spPr>
          <a:xfrm>
            <a:off x="143620" y="4319466"/>
            <a:ext cx="2335188" cy="2038340"/>
          </a:xfrm>
          <a:prstGeom prst="rect">
            <a:avLst/>
          </a:prstGeom>
        </p:spPr>
      </p:pic>
    </p:spTree>
    <p:extLst>
      <p:ext uri="{BB962C8B-B14F-4D97-AF65-F5344CB8AC3E}">
        <p14:creationId xmlns:p14="http://schemas.microsoft.com/office/powerpoint/2010/main" val="195199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BB45-59B9-436F-AC76-CB5C315CBB4B}"/>
              </a:ext>
            </a:extLst>
          </p:cNvPr>
          <p:cNvSpPr>
            <a:spLocks noGrp="1"/>
          </p:cNvSpPr>
          <p:nvPr>
            <p:ph type="title"/>
          </p:nvPr>
        </p:nvSpPr>
        <p:spPr/>
        <p:txBody>
          <a:bodyPr/>
          <a:lstStyle/>
          <a:p>
            <a:r>
              <a:rPr lang="en-US" b="1" dirty="0">
                <a:solidFill>
                  <a:schemeClr val="accent1">
                    <a:lumMod val="75000"/>
                  </a:schemeClr>
                </a:solidFill>
              </a:rPr>
              <a:t>Grad Slide Shares</a:t>
            </a:r>
          </a:p>
        </p:txBody>
      </p:sp>
      <p:sp>
        <p:nvSpPr>
          <p:cNvPr id="3" name="Content Placeholder 2">
            <a:extLst>
              <a:ext uri="{FF2B5EF4-FFF2-40B4-BE49-F238E27FC236}">
                <a16:creationId xmlns:a16="http://schemas.microsoft.com/office/drawing/2014/main" id="{BF8774AF-0DAE-4780-9A24-661364C4C906}"/>
              </a:ext>
            </a:extLst>
          </p:cNvPr>
          <p:cNvSpPr>
            <a:spLocks noGrp="1"/>
          </p:cNvSpPr>
          <p:nvPr>
            <p:ph idx="1"/>
          </p:nvPr>
        </p:nvSpPr>
        <p:spPr>
          <a:xfrm>
            <a:off x="1036320" y="1381125"/>
            <a:ext cx="10466070" cy="5056921"/>
          </a:xfrm>
        </p:spPr>
        <p:txBody>
          <a:bodyPr>
            <a:normAutofit/>
          </a:bodyPr>
          <a:lstStyle/>
          <a:p>
            <a:pPr marL="201168" lvl="1" indent="0">
              <a:buNone/>
            </a:pPr>
            <a:endParaRPr lang="en-US" sz="2400" dirty="0">
              <a:solidFill>
                <a:schemeClr val="accent1">
                  <a:lumMod val="75000"/>
                </a:schemeClr>
              </a:solidFill>
            </a:endParaRPr>
          </a:p>
          <a:p>
            <a:pPr marL="201168" lvl="1" indent="0">
              <a:buNone/>
            </a:pPr>
            <a:r>
              <a:rPr lang="en-US" sz="2400" dirty="0">
                <a:solidFill>
                  <a:schemeClr val="accent1">
                    <a:lumMod val="50000"/>
                  </a:schemeClr>
                </a:solidFill>
                <a:latin typeface="Aharoni" panose="02010803020104030203" pitchFamily="2" charset="-79"/>
                <a:cs typeface="Aharoni" panose="02010803020104030203" pitchFamily="2" charset="-79"/>
              </a:rPr>
              <a:t>Grad Slide Shares are due by </a:t>
            </a:r>
            <a:r>
              <a:rPr lang="en-US" sz="2400" b="1" u="sng" dirty="0">
                <a:solidFill>
                  <a:schemeClr val="accent1">
                    <a:lumMod val="50000"/>
                  </a:schemeClr>
                </a:solidFill>
                <a:latin typeface="Aharoni" panose="02010803020104030203" pitchFamily="2" charset="-79"/>
                <a:cs typeface="Aharoni" panose="02010803020104030203" pitchFamily="2" charset="-79"/>
              </a:rPr>
              <a:t>May 5</a:t>
            </a:r>
            <a:r>
              <a:rPr lang="en-US" sz="2400" b="1" u="sng" baseline="30000" dirty="0">
                <a:solidFill>
                  <a:schemeClr val="accent1">
                    <a:lumMod val="50000"/>
                  </a:schemeClr>
                </a:solidFill>
                <a:latin typeface="Aharoni" panose="02010803020104030203" pitchFamily="2" charset="-79"/>
                <a:cs typeface="Aharoni" panose="02010803020104030203" pitchFamily="2" charset="-79"/>
              </a:rPr>
              <a:t>th</a:t>
            </a:r>
            <a:r>
              <a:rPr lang="en-US" sz="2400" dirty="0">
                <a:solidFill>
                  <a:schemeClr val="accent1">
                    <a:lumMod val="50000"/>
                  </a:schemeClr>
                </a:solidFill>
                <a:latin typeface="Aharoni" panose="02010803020104030203" pitchFamily="2" charset="-79"/>
                <a:cs typeface="Aharoni" panose="02010803020104030203" pitchFamily="2" charset="-79"/>
              </a:rPr>
              <a:t>.  This will include:</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a photo of you, the graduating student</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what are your after high school plans</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a thank you that you would like to include to family/friends/staff</a:t>
            </a:r>
          </a:p>
          <a:p>
            <a:pPr lvl="1" algn="ctr">
              <a:buFont typeface="Wingdings" panose="05000000000000000000" pitchFamily="2" charset="2"/>
              <a:buChar char="§"/>
            </a:pPr>
            <a:endParaRPr lang="en-US" sz="2400" dirty="0">
              <a:solidFill>
                <a:schemeClr val="accent1">
                  <a:lumMod val="50000"/>
                </a:schemeClr>
              </a:solidFill>
              <a:latin typeface="Aharoni" panose="02010803020104030203" pitchFamily="2" charset="-79"/>
              <a:cs typeface="Aharoni" panose="02010803020104030203" pitchFamily="2" charset="-79"/>
            </a:endParaRPr>
          </a:p>
          <a:p>
            <a:r>
              <a:rPr lang="en-US" dirty="0">
                <a:solidFill>
                  <a:schemeClr val="accent1">
                    <a:lumMod val="50000"/>
                  </a:schemeClr>
                </a:solidFill>
                <a:latin typeface="Aharoni" panose="02010803020104030203" pitchFamily="2" charset="-79"/>
                <a:cs typeface="Aharoni" panose="02010803020104030203" pitchFamily="2" charset="-79"/>
              </a:rPr>
              <a:t>Please add your Graduation Slide or a short video message to the following link to be included </a:t>
            </a:r>
            <a:r>
              <a:rPr lang="en-US" u="sng" dirty="0">
                <a:solidFill>
                  <a:schemeClr val="accent1">
                    <a:lumMod val="50000"/>
                  </a:schemeClr>
                </a:solidFill>
                <a:latin typeface="Aharoni" panose="02010803020104030203" pitchFamily="2" charset="-79"/>
                <a:cs typeface="Aharoni" panose="02010803020104030203" pitchFamily="2" charset="-79"/>
              </a:rPr>
              <a:t>in our Graduation Ceremony </a:t>
            </a:r>
            <a:r>
              <a:rPr lang="en-US" dirty="0">
                <a:solidFill>
                  <a:schemeClr val="accent1">
                    <a:lumMod val="50000"/>
                  </a:schemeClr>
                </a:solidFill>
                <a:latin typeface="Aharoni" panose="02010803020104030203" pitchFamily="2" charset="-79"/>
                <a:cs typeface="Aharoni" panose="02010803020104030203" pitchFamily="2" charset="-79"/>
              </a:rPr>
              <a:t>piece that will play during June 9</a:t>
            </a:r>
            <a:r>
              <a:rPr lang="en-US" baseline="30000" dirty="0">
                <a:solidFill>
                  <a:schemeClr val="accent1">
                    <a:lumMod val="50000"/>
                  </a:schemeClr>
                </a:solidFill>
                <a:latin typeface="Aharoni" panose="02010803020104030203" pitchFamily="2" charset="-79"/>
                <a:cs typeface="Aharoni" panose="02010803020104030203" pitchFamily="2" charset="-79"/>
              </a:rPr>
              <a:t>th</a:t>
            </a:r>
            <a:r>
              <a:rPr lang="en-US" dirty="0">
                <a:solidFill>
                  <a:schemeClr val="accent1">
                    <a:lumMod val="50000"/>
                  </a:schemeClr>
                </a:solidFill>
                <a:latin typeface="Aharoni" panose="02010803020104030203" pitchFamily="2" charset="-79"/>
                <a:cs typeface="Aharoni" panose="02010803020104030203" pitchFamily="2" charset="-79"/>
              </a:rPr>
              <a:t>. You can add images or record a video to be included.</a:t>
            </a:r>
          </a:p>
          <a:p>
            <a:endParaRPr lang="en-US" baseline="30000" dirty="0">
              <a:solidFill>
                <a:schemeClr val="accent1">
                  <a:lumMod val="50000"/>
                </a:schemeClr>
              </a:solidFill>
              <a:latin typeface="Aharoni" panose="02010803020104030203" pitchFamily="2" charset="-79"/>
              <a:cs typeface="Aharoni" panose="02010803020104030203" pitchFamily="2" charset="-79"/>
            </a:endParaRPr>
          </a:p>
          <a:p>
            <a:pPr marL="0" indent="0">
              <a:buNone/>
            </a:pPr>
            <a:r>
              <a:rPr lang="en-US" sz="3600" b="1" baseline="30000" dirty="0">
                <a:solidFill>
                  <a:schemeClr val="accent1">
                    <a:lumMod val="50000"/>
                  </a:schemeClr>
                </a:solidFill>
                <a:latin typeface="Aharoni" panose="02010803020104030203" pitchFamily="2" charset="-79"/>
                <a:cs typeface="Aharoni" panose="02010803020104030203" pitchFamily="2" charset="-79"/>
                <a:hlinkClick r:id="rId2"/>
              </a:rPr>
              <a:t>https://share.vidday.com/e/g-yxbpfb</a:t>
            </a:r>
            <a:r>
              <a:rPr lang="en-US" sz="3600" b="1" baseline="30000" dirty="0">
                <a:solidFill>
                  <a:schemeClr val="accent1">
                    <a:lumMod val="50000"/>
                  </a:schemeClr>
                </a:solidFill>
                <a:latin typeface="Aharoni" panose="02010803020104030203" pitchFamily="2" charset="-79"/>
                <a:cs typeface="Aharoni" panose="02010803020104030203" pitchFamily="2" charset="-79"/>
              </a:rPr>
              <a:t> </a:t>
            </a:r>
          </a:p>
        </p:txBody>
      </p:sp>
      <p:pic>
        <p:nvPicPr>
          <p:cNvPr id="4" name="Picture 3">
            <a:extLst>
              <a:ext uri="{FF2B5EF4-FFF2-40B4-BE49-F238E27FC236}">
                <a16:creationId xmlns:a16="http://schemas.microsoft.com/office/drawing/2014/main" id="{7A17381C-6550-4207-A78F-3857270D6AA0}"/>
              </a:ext>
            </a:extLst>
          </p:cNvPr>
          <p:cNvPicPr>
            <a:picLocks noChangeAspect="1"/>
          </p:cNvPicPr>
          <p:nvPr/>
        </p:nvPicPr>
        <p:blipFill>
          <a:blip r:embed="rId3"/>
          <a:stretch>
            <a:fillRect/>
          </a:stretch>
        </p:blipFill>
        <p:spPr>
          <a:xfrm>
            <a:off x="234683" y="28683"/>
            <a:ext cx="1282724" cy="983298"/>
          </a:xfrm>
          <a:prstGeom prst="rect">
            <a:avLst/>
          </a:prstGeom>
        </p:spPr>
      </p:pic>
    </p:spTree>
    <p:extLst>
      <p:ext uri="{BB962C8B-B14F-4D97-AF65-F5344CB8AC3E}">
        <p14:creationId xmlns:p14="http://schemas.microsoft.com/office/powerpoint/2010/main" val="74390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1D62-871F-4386-AD59-74407DD154A1}"/>
              </a:ext>
            </a:extLst>
          </p:cNvPr>
          <p:cNvSpPr>
            <a:spLocks noGrp="1"/>
          </p:cNvSpPr>
          <p:nvPr>
            <p:ph type="title"/>
          </p:nvPr>
        </p:nvSpPr>
        <p:spPr>
          <a:xfrm>
            <a:off x="928924" y="67528"/>
            <a:ext cx="10058400" cy="1450757"/>
          </a:xfrm>
        </p:spPr>
        <p:txBody>
          <a:bodyPr/>
          <a:lstStyle/>
          <a:p>
            <a:r>
              <a:rPr lang="en-US" b="1" dirty="0">
                <a:solidFill>
                  <a:schemeClr val="accent5">
                    <a:lumMod val="50000"/>
                  </a:schemeClr>
                </a:solidFill>
              </a:rPr>
              <a:t>Grad Slide Sample:</a:t>
            </a:r>
            <a:br>
              <a:rPr lang="en-US" dirty="0"/>
            </a:br>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7FB30D18-F43B-4EDF-A2A5-C9ADD8E34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83" y="914400"/>
            <a:ext cx="10273193" cy="5320644"/>
          </a:xfrm>
        </p:spPr>
      </p:pic>
    </p:spTree>
    <p:extLst>
      <p:ext uri="{BB962C8B-B14F-4D97-AF65-F5344CB8AC3E}">
        <p14:creationId xmlns:p14="http://schemas.microsoft.com/office/powerpoint/2010/main" val="3735801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78F2-71A0-4ACA-A06E-BF127ED37894}"/>
              </a:ext>
            </a:extLst>
          </p:cNvPr>
          <p:cNvSpPr>
            <a:spLocks noGrp="1"/>
          </p:cNvSpPr>
          <p:nvPr>
            <p:ph type="title"/>
          </p:nvPr>
        </p:nvSpPr>
        <p:spPr/>
        <p:txBody>
          <a:bodyPr/>
          <a:lstStyle/>
          <a:p>
            <a:pPr algn="ctr"/>
            <a:r>
              <a:rPr lang="en-US" b="1" dirty="0"/>
              <a:t>WAVA Class of 2024 Student:</a:t>
            </a:r>
            <a:br>
              <a:rPr lang="en-US" b="1" dirty="0"/>
            </a:br>
            <a:r>
              <a:rPr lang="en-US" b="1" dirty="0"/>
              <a:t>‘Name’</a:t>
            </a:r>
          </a:p>
        </p:txBody>
      </p:sp>
      <p:sp>
        <p:nvSpPr>
          <p:cNvPr id="3" name="Content Placeholder 2">
            <a:extLst>
              <a:ext uri="{FF2B5EF4-FFF2-40B4-BE49-F238E27FC236}">
                <a16:creationId xmlns:a16="http://schemas.microsoft.com/office/drawing/2014/main" id="{9DACE275-C566-4A82-81AD-C79C011D3DCE}"/>
              </a:ext>
            </a:extLst>
          </p:cNvPr>
          <p:cNvSpPr>
            <a:spLocks noGrp="1"/>
          </p:cNvSpPr>
          <p:nvPr>
            <p:ph idx="1"/>
          </p:nvPr>
        </p:nvSpPr>
        <p:spPr>
          <a:xfrm>
            <a:off x="6645824" y="2227474"/>
            <a:ext cx="5427807" cy="4023360"/>
          </a:xfrm>
        </p:spPr>
        <p:txBody>
          <a:bodyPr/>
          <a:lstStyle/>
          <a:p>
            <a:pPr marL="0" indent="0">
              <a:buNone/>
            </a:pPr>
            <a:r>
              <a:rPr lang="en-US" sz="3200" dirty="0"/>
              <a:t>My name is:</a:t>
            </a:r>
          </a:p>
          <a:p>
            <a:pPr marL="0" indent="0">
              <a:buNone/>
            </a:pPr>
            <a:r>
              <a:rPr lang="en-US" sz="3200" dirty="0"/>
              <a:t>I’ve been at WAV for ____ years</a:t>
            </a:r>
          </a:p>
          <a:p>
            <a:pPr marL="0" indent="0">
              <a:buNone/>
            </a:pPr>
            <a:r>
              <a:rPr lang="en-US" sz="3200" dirty="0"/>
              <a:t>I’m from:</a:t>
            </a:r>
          </a:p>
          <a:p>
            <a:pPr marL="0" indent="0">
              <a:buNone/>
            </a:pPr>
            <a:r>
              <a:rPr lang="en-US" sz="3200" dirty="0"/>
              <a:t>My plans after graduation are:</a:t>
            </a:r>
          </a:p>
          <a:p>
            <a:pPr marL="0" indent="0">
              <a:buNone/>
            </a:pPr>
            <a:r>
              <a:rPr lang="en-US" sz="3200" dirty="0"/>
              <a:t>I am thankful for:</a:t>
            </a:r>
          </a:p>
          <a:p>
            <a:pPr marL="0" indent="0">
              <a:buNone/>
            </a:pPr>
            <a:endParaRPr lang="en-US" dirty="0"/>
          </a:p>
        </p:txBody>
      </p:sp>
      <p:pic>
        <p:nvPicPr>
          <p:cNvPr id="4" name="Picture 3">
            <a:extLst>
              <a:ext uri="{FF2B5EF4-FFF2-40B4-BE49-F238E27FC236}">
                <a16:creationId xmlns:a16="http://schemas.microsoft.com/office/drawing/2014/main" id="{14CA7E86-A307-4CD5-B6BB-BB777BDF3FD0}"/>
              </a:ext>
            </a:extLst>
          </p:cNvPr>
          <p:cNvPicPr>
            <a:picLocks noChangeAspect="1"/>
          </p:cNvPicPr>
          <p:nvPr/>
        </p:nvPicPr>
        <p:blipFill>
          <a:blip r:embed="rId2"/>
          <a:stretch>
            <a:fillRect/>
          </a:stretch>
        </p:blipFill>
        <p:spPr>
          <a:xfrm>
            <a:off x="139231" y="253622"/>
            <a:ext cx="1794177" cy="1375363"/>
          </a:xfrm>
          <a:prstGeom prst="rect">
            <a:avLst/>
          </a:prstGeom>
        </p:spPr>
      </p:pic>
      <p:pic>
        <p:nvPicPr>
          <p:cNvPr id="5" name="Graphic 4" descr="Graduation Cap">
            <a:extLst>
              <a:ext uri="{FF2B5EF4-FFF2-40B4-BE49-F238E27FC236}">
                <a16:creationId xmlns:a16="http://schemas.microsoft.com/office/drawing/2014/main" id="{B4E6286F-E161-4FA4-B894-37D77B868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778" y="1356834"/>
            <a:ext cx="3320249" cy="4713585"/>
          </a:xfrm>
          <a:prstGeom prst="rect">
            <a:avLst/>
          </a:prstGeom>
        </p:spPr>
      </p:pic>
      <p:sp>
        <p:nvSpPr>
          <p:cNvPr id="6" name="TextBox 5">
            <a:extLst>
              <a:ext uri="{FF2B5EF4-FFF2-40B4-BE49-F238E27FC236}">
                <a16:creationId xmlns:a16="http://schemas.microsoft.com/office/drawing/2014/main" id="{C63D5B14-5F5D-4CBC-8768-B2530A6B931A}"/>
              </a:ext>
            </a:extLst>
          </p:cNvPr>
          <p:cNvSpPr txBox="1"/>
          <p:nvPr/>
        </p:nvSpPr>
        <p:spPr>
          <a:xfrm>
            <a:off x="4045851" y="3195153"/>
            <a:ext cx="1500326" cy="646331"/>
          </a:xfrm>
          <a:prstGeom prst="rect">
            <a:avLst/>
          </a:prstGeom>
          <a:noFill/>
        </p:spPr>
        <p:txBody>
          <a:bodyPr wrap="square" rtlCol="0">
            <a:spAutoFit/>
          </a:bodyPr>
          <a:lstStyle/>
          <a:p>
            <a:pPr algn="ctr"/>
            <a:r>
              <a:rPr lang="en-US" dirty="0"/>
              <a:t>Headshot of Photo Here</a:t>
            </a:r>
          </a:p>
        </p:txBody>
      </p:sp>
      <p:sp>
        <p:nvSpPr>
          <p:cNvPr id="7" name="TextBox 6">
            <a:extLst>
              <a:ext uri="{FF2B5EF4-FFF2-40B4-BE49-F238E27FC236}">
                <a16:creationId xmlns:a16="http://schemas.microsoft.com/office/drawing/2014/main" id="{9BBA5B49-537C-4F1E-8F57-9318E4781749}"/>
              </a:ext>
            </a:extLst>
          </p:cNvPr>
          <p:cNvSpPr txBox="1"/>
          <p:nvPr/>
        </p:nvSpPr>
        <p:spPr>
          <a:xfrm>
            <a:off x="415194" y="47750"/>
            <a:ext cx="1964810" cy="369332"/>
          </a:xfrm>
          <a:prstGeom prst="rect">
            <a:avLst/>
          </a:prstGeom>
          <a:noFill/>
        </p:spPr>
        <p:txBody>
          <a:bodyPr wrap="square" rtlCol="0">
            <a:spAutoFit/>
          </a:bodyPr>
          <a:lstStyle/>
          <a:p>
            <a:r>
              <a:rPr lang="en-US" b="1" dirty="0">
                <a:solidFill>
                  <a:srgbClr val="FF0000"/>
                </a:solidFill>
              </a:rPr>
              <a:t>Sample Grad Slide</a:t>
            </a:r>
          </a:p>
        </p:txBody>
      </p:sp>
    </p:spTree>
    <p:extLst>
      <p:ext uri="{BB962C8B-B14F-4D97-AF65-F5344CB8AC3E}">
        <p14:creationId xmlns:p14="http://schemas.microsoft.com/office/powerpoint/2010/main" val="50317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6045-0AD1-4696-A12E-2A0BD4E314EC}"/>
              </a:ext>
            </a:extLst>
          </p:cNvPr>
          <p:cNvSpPr>
            <a:spLocks noGrp="1"/>
          </p:cNvSpPr>
          <p:nvPr>
            <p:ph type="title"/>
          </p:nvPr>
        </p:nvSpPr>
        <p:spPr>
          <a:xfrm>
            <a:off x="1066800" y="783753"/>
            <a:ext cx="10058400" cy="1450757"/>
          </a:xfrm>
        </p:spPr>
        <p:txBody>
          <a:bodyPr/>
          <a:lstStyle/>
          <a:p>
            <a:r>
              <a:rPr lang="en-US" b="1" dirty="0">
                <a:solidFill>
                  <a:schemeClr val="accent1">
                    <a:lumMod val="75000"/>
                  </a:schemeClr>
                </a:solidFill>
              </a:rPr>
              <a:t>What to expect Graduation Week?  </a:t>
            </a:r>
            <a:br>
              <a:rPr lang="en-US" dirty="0">
                <a:solidFill>
                  <a:schemeClr val="accent1">
                    <a:lumMod val="75000"/>
                  </a:schemeClr>
                </a:solidFill>
              </a:rPr>
            </a:br>
            <a:endParaRPr lang="en-US" dirty="0"/>
          </a:p>
        </p:txBody>
      </p:sp>
      <p:sp>
        <p:nvSpPr>
          <p:cNvPr id="3" name="Content Placeholder 2">
            <a:extLst>
              <a:ext uri="{FF2B5EF4-FFF2-40B4-BE49-F238E27FC236}">
                <a16:creationId xmlns:a16="http://schemas.microsoft.com/office/drawing/2014/main" id="{4DDEE453-DE07-48A3-A26C-EDE6FA9FEA55}"/>
              </a:ext>
            </a:extLst>
          </p:cNvPr>
          <p:cNvSpPr>
            <a:spLocks noGrp="1"/>
          </p:cNvSpPr>
          <p:nvPr>
            <p:ph idx="1"/>
          </p:nvPr>
        </p:nvSpPr>
        <p:spPr>
          <a:xfrm>
            <a:off x="1451203" y="1965202"/>
            <a:ext cx="8766995" cy="4381445"/>
          </a:xfrm>
        </p:spPr>
        <p:txBody>
          <a:bodyPr>
            <a:normAutofit lnSpcReduction="10000"/>
          </a:bodyPr>
          <a:lstStyle/>
          <a:p>
            <a:pPr>
              <a:buFont typeface="Wingdings" panose="05000000000000000000" pitchFamily="2" charset="2"/>
              <a:buChar char="§"/>
            </a:pPr>
            <a:r>
              <a:rPr lang="en-US" sz="2800" dirty="0">
                <a:solidFill>
                  <a:schemeClr val="accent1">
                    <a:lumMod val="75000"/>
                  </a:schemeClr>
                </a:solidFill>
              </a:rPr>
              <a:t>WAVA will be highlighting and celebrating Seniors all week June 3</a:t>
            </a:r>
            <a:r>
              <a:rPr lang="en-US" sz="2800" baseline="30000" dirty="0">
                <a:solidFill>
                  <a:schemeClr val="accent1">
                    <a:lumMod val="75000"/>
                  </a:schemeClr>
                </a:solidFill>
              </a:rPr>
              <a:t>rd</a:t>
            </a:r>
            <a:r>
              <a:rPr lang="en-US" sz="2800" dirty="0">
                <a:solidFill>
                  <a:schemeClr val="accent1">
                    <a:lumMod val="75000"/>
                  </a:schemeClr>
                </a:solidFill>
              </a:rPr>
              <a:t> to 7</a:t>
            </a:r>
            <a:r>
              <a:rPr lang="en-US" sz="2800" baseline="30000" dirty="0">
                <a:solidFill>
                  <a:schemeClr val="accent1">
                    <a:lumMod val="75000"/>
                  </a:schemeClr>
                </a:solidFill>
              </a:rPr>
              <a:t>th</a:t>
            </a:r>
            <a:r>
              <a:rPr lang="en-US" sz="2800" dirty="0">
                <a:solidFill>
                  <a:schemeClr val="accent1">
                    <a:lumMod val="75000"/>
                  </a:schemeClr>
                </a:solidFill>
              </a:rPr>
              <a:t>, with school wide photo shares, student highlights and spirit days promoted on social media</a:t>
            </a:r>
          </a:p>
          <a:p>
            <a:pPr>
              <a:buFont typeface="Wingdings" panose="05000000000000000000" pitchFamily="2" charset="2"/>
              <a:buChar char="§"/>
            </a:pPr>
            <a:r>
              <a:rPr lang="en-US" sz="2800" dirty="0">
                <a:solidFill>
                  <a:schemeClr val="accent1">
                    <a:lumMod val="75000"/>
                  </a:schemeClr>
                </a:solidFill>
              </a:rPr>
              <a:t>On June 9</a:t>
            </a:r>
            <a:r>
              <a:rPr lang="en-US" sz="2800" baseline="30000" dirty="0">
                <a:solidFill>
                  <a:schemeClr val="accent1">
                    <a:lumMod val="75000"/>
                  </a:schemeClr>
                </a:solidFill>
              </a:rPr>
              <a:t>th</a:t>
            </a:r>
            <a:r>
              <a:rPr lang="en-US" sz="2800" dirty="0">
                <a:solidFill>
                  <a:schemeClr val="accent1">
                    <a:lumMod val="75000"/>
                  </a:schemeClr>
                </a:solidFill>
              </a:rPr>
              <a:t> plan to attend our WAVA Grad Ceremony, details on time/location and when to arrive will go out via email reminders</a:t>
            </a:r>
          </a:p>
          <a:p>
            <a:pPr>
              <a:buFont typeface="Wingdings" panose="05000000000000000000" pitchFamily="2" charset="2"/>
              <a:buChar char="§"/>
            </a:pPr>
            <a:r>
              <a:rPr lang="en-US" sz="2800" dirty="0">
                <a:solidFill>
                  <a:schemeClr val="accent1">
                    <a:lumMod val="75000"/>
                  </a:schemeClr>
                </a:solidFill>
              </a:rPr>
              <a:t>June 10</a:t>
            </a:r>
            <a:r>
              <a:rPr lang="en-US" sz="2800" baseline="30000" dirty="0">
                <a:solidFill>
                  <a:schemeClr val="accent1">
                    <a:lumMod val="75000"/>
                  </a:schemeClr>
                </a:solidFill>
              </a:rPr>
              <a:t>th</a:t>
            </a:r>
            <a:r>
              <a:rPr lang="en-US" sz="2800" dirty="0">
                <a:solidFill>
                  <a:schemeClr val="accent1">
                    <a:lumMod val="75000"/>
                  </a:schemeClr>
                </a:solidFill>
              </a:rPr>
              <a:t> WAVA will honor our graduation class with an all-school video share to celebrate and share your Graduation Celebration with our school.  </a:t>
            </a:r>
          </a:p>
          <a:p>
            <a:pPr>
              <a:buFont typeface="Wingdings" panose="05000000000000000000" pitchFamily="2" charset="2"/>
              <a:buChar char="§"/>
            </a:pPr>
            <a:r>
              <a:rPr lang="en-US" sz="2800" dirty="0">
                <a:solidFill>
                  <a:schemeClr val="accent1">
                    <a:lumMod val="75000"/>
                  </a:schemeClr>
                </a:solidFill>
              </a:rPr>
              <a:t>Follow WAVA on FB, YT, Insta and the LC Community</a:t>
            </a:r>
          </a:p>
          <a:p>
            <a:endParaRPr lang="en-US" dirty="0"/>
          </a:p>
        </p:txBody>
      </p:sp>
      <p:pic>
        <p:nvPicPr>
          <p:cNvPr id="4" name="Picture 3">
            <a:extLst>
              <a:ext uri="{FF2B5EF4-FFF2-40B4-BE49-F238E27FC236}">
                <a16:creationId xmlns:a16="http://schemas.microsoft.com/office/drawing/2014/main" id="{45A3EB60-47CB-4C85-A962-E92F320F8F95}"/>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255296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 name="Straight Connector 18">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4C3AE97-7CD8-4A4B-B218-272444CE6A3D}"/>
              </a:ext>
            </a:extLst>
          </p:cNvPr>
          <p:cNvSpPr>
            <a:spLocks noGrp="1"/>
          </p:cNvSpPr>
          <p:nvPr>
            <p:ph type="title"/>
          </p:nvPr>
        </p:nvSpPr>
        <p:spPr>
          <a:xfrm>
            <a:off x="100377" y="4984697"/>
            <a:ext cx="10058400" cy="1609587"/>
          </a:xfrm>
        </p:spPr>
        <p:txBody>
          <a:bodyPr vert="horz" lIns="91440" tIns="45720" rIns="91440" bIns="45720" rtlCol="0" anchor="b">
            <a:normAutofit/>
          </a:bodyPr>
          <a:lstStyle/>
          <a:p>
            <a:r>
              <a:rPr lang="en-US" sz="8000" b="1" dirty="0">
                <a:solidFill>
                  <a:srgbClr val="FFFFFF"/>
                </a:solidFill>
              </a:rPr>
              <a:t>Thank you!</a:t>
            </a:r>
          </a:p>
        </p:txBody>
      </p:sp>
      <p:sp>
        <p:nvSpPr>
          <p:cNvPr id="4" name="TextBox 3">
            <a:extLst>
              <a:ext uri="{FF2B5EF4-FFF2-40B4-BE49-F238E27FC236}">
                <a16:creationId xmlns:a16="http://schemas.microsoft.com/office/drawing/2014/main" id="{0040B794-7A20-69EB-B85F-829D14B03238}"/>
              </a:ext>
            </a:extLst>
          </p:cNvPr>
          <p:cNvSpPr txBox="1"/>
          <p:nvPr/>
        </p:nvSpPr>
        <p:spPr>
          <a:xfrm>
            <a:off x="455349" y="224547"/>
            <a:ext cx="11085622" cy="4301177"/>
          </a:xfrm>
          <a:prstGeom prst="rect">
            <a:avLst/>
          </a:prstGeom>
          <a:noFill/>
        </p:spPr>
        <p:txBody>
          <a:bodyPr wrap="square" rtlCol="0">
            <a:spAutoFit/>
          </a:bodyPr>
          <a:lstStyle/>
          <a:p>
            <a:r>
              <a:rPr lang="en-US" sz="1950" b="1" u="sng" dirty="0"/>
              <a:t>Reminders:</a:t>
            </a:r>
          </a:p>
          <a:p>
            <a:r>
              <a:rPr lang="en-US" sz="1950" dirty="0"/>
              <a:t>•	WAVA Graduation Video Message with reminders, </a:t>
            </a:r>
            <a:r>
              <a:rPr lang="en-US" sz="1950" dirty="0">
                <a:hlinkClick r:id="rId2">
                  <a:extLst>
                    <a:ext uri="{A12FA001-AC4F-418D-AE19-62706E023703}">
                      <ahyp:hlinkClr xmlns:ahyp="http://schemas.microsoft.com/office/drawing/2018/hyperlinkcolor" val="tx"/>
                    </a:ext>
                  </a:extLst>
                </a:hlinkClick>
              </a:rPr>
              <a:t>https://share.vidday.com/e/g-yxbpfb</a:t>
            </a:r>
            <a:endParaRPr lang="en-US" sz="1950" dirty="0"/>
          </a:p>
          <a:p>
            <a:r>
              <a:rPr lang="en-US" sz="1950" dirty="0"/>
              <a:t>•	WAVA Bulletin Board has updates: https://www.wavabulletinboard.com/graduation-planning</a:t>
            </a:r>
          </a:p>
          <a:p>
            <a:r>
              <a:rPr lang="en-US" sz="1950" dirty="0"/>
              <a:t>•	By May 5th: photos shared </a:t>
            </a:r>
            <a:r>
              <a:rPr lang="en-US" sz="2000" dirty="0">
                <a:hlinkClick r:id="rId3">
                  <a:extLst>
                    <a:ext uri="{A12FA001-AC4F-418D-AE19-62706E023703}">
                      <ahyp:hlinkClr xmlns:ahyp="http://schemas.microsoft.com/office/drawing/2018/hyperlinkcolor" val="tx"/>
                    </a:ext>
                  </a:extLst>
                </a:hlinkClick>
              </a:rPr>
              <a:t>https://www.tinyurl.com/wavagrads</a:t>
            </a:r>
            <a:r>
              <a:rPr lang="en-US" sz="2000" dirty="0"/>
              <a:t> </a:t>
            </a:r>
            <a:r>
              <a:rPr lang="en-US" sz="1950" dirty="0"/>
              <a:t> and video link </a:t>
            </a:r>
          </a:p>
          <a:p>
            <a:r>
              <a:rPr lang="en-US" sz="1950" dirty="0"/>
              <a:t>•	Graduation is June 9</a:t>
            </a:r>
            <a:r>
              <a:rPr lang="en-US" sz="1950" baseline="30000" dirty="0"/>
              <a:t>th</a:t>
            </a:r>
            <a:r>
              <a:rPr lang="en-US" sz="1950" dirty="0"/>
              <a:t>, 2024</a:t>
            </a:r>
          </a:p>
          <a:p>
            <a:r>
              <a:rPr lang="en-US" sz="1950" dirty="0"/>
              <a:t>•	Grad Gown/Cap/Stole is required to walk in the ceremony.  All names will be called regardless of if you 	attend the 	ceremony or not but to walk the cap/gown/stole is required. Color Black, Tassel Color 	Black or Teal, Stole Color Teal</a:t>
            </a:r>
          </a:p>
          <a:p>
            <a:r>
              <a:rPr lang="en-US" sz="1950" dirty="0"/>
              <a:t>•	Link for purchasing grad package: https://tinyurl.com/wavagradpackage or at a vendor of your choice</a:t>
            </a:r>
          </a:p>
          <a:p>
            <a:r>
              <a:rPr lang="en-US" sz="1950" dirty="0"/>
              <a:t>•	Share your Grad Photos to https://tinyurl.com/wavagrads (these are for celebration pics and images to 	share with other graduating families and students at WAVA)</a:t>
            </a:r>
          </a:p>
          <a:p>
            <a:r>
              <a:rPr lang="en-US" sz="1950" dirty="0"/>
              <a:t>•	Share your Grad Slide to be included in Grad Ceremony Video: https://share.vidday.com/e/g-yxbpfb	(this is for a 	video that will be played at graduation with a slide you can add or message of  what your 	plans are for after graduation and any thank you messages you have)</a:t>
            </a:r>
          </a:p>
        </p:txBody>
      </p:sp>
    </p:spTree>
    <p:extLst>
      <p:ext uri="{BB962C8B-B14F-4D97-AF65-F5344CB8AC3E}">
        <p14:creationId xmlns:p14="http://schemas.microsoft.com/office/powerpoint/2010/main" val="32142538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4" name="Straight Connector 3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00F72-EA4D-4E36-A88D-479A72BD551C}"/>
              </a:ext>
            </a:extLst>
          </p:cNvPr>
          <p:cNvSpPr>
            <a:spLocks noGrp="1"/>
          </p:cNvSpPr>
          <p:nvPr>
            <p:ph type="title"/>
          </p:nvPr>
        </p:nvSpPr>
        <p:spPr>
          <a:xfrm>
            <a:off x="4808872" y="575089"/>
            <a:ext cx="6749129" cy="3924025"/>
          </a:xfrm>
        </p:spPr>
        <p:txBody>
          <a:bodyPr vert="horz" lIns="91440" tIns="45720" rIns="91440" bIns="45720" rtlCol="0" anchor="b">
            <a:normAutofit fontScale="90000"/>
          </a:bodyPr>
          <a:lstStyle/>
          <a:p>
            <a:pPr algn="ctr"/>
            <a:r>
              <a:rPr lang="en-US" sz="7400" b="1" dirty="0">
                <a:solidFill>
                  <a:schemeClr val="accent1">
                    <a:lumMod val="75000"/>
                  </a:schemeClr>
                </a:solidFill>
              </a:rPr>
              <a:t>Congratulations Graduating Students</a:t>
            </a:r>
            <a:br>
              <a:rPr lang="en-US" sz="7400" b="1" dirty="0">
                <a:solidFill>
                  <a:schemeClr val="accent1">
                    <a:lumMod val="75000"/>
                  </a:schemeClr>
                </a:solidFill>
              </a:rPr>
            </a:br>
            <a:r>
              <a:rPr lang="en-US" sz="7400" b="1" dirty="0">
                <a:solidFill>
                  <a:schemeClr val="accent1">
                    <a:lumMod val="75000"/>
                  </a:schemeClr>
                </a:solidFill>
              </a:rPr>
              <a:t>Class of 2024</a:t>
            </a:r>
          </a:p>
        </p:txBody>
      </p:sp>
      <p:pic>
        <p:nvPicPr>
          <p:cNvPr id="4" name="Picture 3">
            <a:extLst>
              <a:ext uri="{FF2B5EF4-FFF2-40B4-BE49-F238E27FC236}">
                <a16:creationId xmlns:a16="http://schemas.microsoft.com/office/drawing/2014/main" id="{270B8F05-D42F-4ADA-B1D1-BEAB58FD3751}"/>
              </a:ext>
            </a:extLst>
          </p:cNvPr>
          <p:cNvPicPr>
            <a:picLocks noChangeAspect="1"/>
          </p:cNvPicPr>
          <p:nvPr/>
        </p:nvPicPr>
        <p:blipFill>
          <a:blip r:embed="rId2"/>
          <a:stretch>
            <a:fillRect/>
          </a:stretch>
        </p:blipFill>
        <p:spPr>
          <a:xfrm>
            <a:off x="633999" y="1630541"/>
            <a:ext cx="4001315" cy="3067290"/>
          </a:xfrm>
          <a:prstGeom prst="rect">
            <a:avLst/>
          </a:prstGeom>
        </p:spPr>
      </p:pic>
      <p:cxnSp>
        <p:nvCxnSpPr>
          <p:cNvPr id="38" name="Straight Connector 3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3C46AC2A-5709-4527-8E50-15282DDC7AF2}"/>
              </a:ext>
            </a:extLst>
          </p:cNvPr>
          <p:cNvSpPr txBox="1"/>
          <p:nvPr/>
        </p:nvSpPr>
        <p:spPr>
          <a:xfrm>
            <a:off x="4710801" y="4526229"/>
            <a:ext cx="7108646" cy="1815882"/>
          </a:xfrm>
          <a:prstGeom prst="rect">
            <a:avLst/>
          </a:prstGeom>
          <a:noFill/>
        </p:spPr>
        <p:txBody>
          <a:bodyPr wrap="square" rtlCol="0">
            <a:spAutoFit/>
          </a:bodyPr>
          <a:lstStyle/>
          <a:p>
            <a:pPr algn="ctr"/>
            <a:r>
              <a:rPr lang="en-US" sz="2800" dirty="0">
                <a:solidFill>
                  <a:schemeClr val="accent1">
                    <a:lumMod val="75000"/>
                  </a:schemeClr>
                </a:solidFill>
              </a:rPr>
              <a:t>We are so proud of you and your accomplishments, and we look forward to celebrating you as you graduate High School and move forward to your next adventure.  </a:t>
            </a:r>
          </a:p>
        </p:txBody>
      </p:sp>
      <mc:AlternateContent xmlns:mc="http://schemas.openxmlformats.org/markup-compatibility/2006">
        <mc:Choice xmlns:am3d="http://schemas.microsoft.com/office/drawing/2017/model3d" Requires="am3d">
          <p:graphicFrame>
            <p:nvGraphicFramePr>
              <p:cNvPr id="12" name="Content Placeholder 3" descr="Graduation cap">
                <a:extLst>
                  <a:ext uri="{FF2B5EF4-FFF2-40B4-BE49-F238E27FC236}">
                    <a16:creationId xmlns:a16="http://schemas.microsoft.com/office/drawing/2014/main" id="{0FED3E6C-8853-447C-BF5B-6FE2DC520735}"/>
                  </a:ext>
                </a:extLst>
              </p:cNvPr>
              <p:cNvGraphicFramePr>
                <a:graphicFrameLocks noGrp="1" noChangeAspect="1"/>
              </p:cNvGraphicFramePr>
              <p:nvPr>
                <p:ph idx="1"/>
                <p:extLst>
                  <p:ext uri="{D42A27DB-BD31-4B8C-83A1-F6EECF244321}">
                    <p14:modId xmlns:p14="http://schemas.microsoft.com/office/powerpoint/2010/main" val="1120931346"/>
                  </p:ext>
                </p:extLst>
              </p:nvPr>
            </p:nvGraphicFramePr>
            <p:xfrm rot="1026805">
              <a:off x="702701" y="1343559"/>
              <a:ext cx="2340550" cy="1480117"/>
            </p:xfrm>
            <a:graphic>
              <a:graphicData uri="http://schemas.microsoft.com/office/drawing/2017/model3d">
                <am3d:model3d r:embed="rId3">
                  <am3d:spPr>
                    <a:xfrm rot="1026805">
                      <a:off x="0" y="0"/>
                      <a:ext cx="2340550" cy="1480117"/>
                    </a:xfrm>
                    <a:prstGeom prst="rect">
                      <a:avLst/>
                    </a:prstGeom>
                  </am3d:spPr>
                  <am3d:camera>
                    <am3d:pos x="0" y="0" z="68347848"/>
                    <am3d:up dx="0" dy="36000000" dz="0"/>
                    <am3d:lookAt x="0" y="0" z="0"/>
                    <am3d:perspective fov="2700000"/>
                  </am3d:camera>
                  <am3d:trans>
                    <am3d:meterPerModelUnit n="15521298" d="1000000"/>
                    <am3d:preTrans dx="629565" dy="-5695721" dz="-116620"/>
                    <am3d:scale>
                      <am3d:sx n="1000000" d="1000000"/>
                      <am3d:sy n="1000000" d="1000000"/>
                      <am3d:sz n="1000000" d="1000000"/>
                    </am3d:scale>
                    <am3d:rot/>
                    <am3d:postTrans dx="0" dy="0" dz="0"/>
                  </am3d:trans>
                  <am3d:raster rName="Office3DRenderer" rVer="16.0.8326">
                    <am3d:blip r:embed="rId4"/>
                  </am3d:raster>
                  <am3d:objViewport viewportSz="3510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Content Placeholder 3" descr="Graduation cap">
                <a:extLst>
                  <a:ext uri="{FF2B5EF4-FFF2-40B4-BE49-F238E27FC236}">
                    <a16:creationId xmlns:a16="http://schemas.microsoft.com/office/drawing/2014/main" id="{0FED3E6C-8853-447C-BF5B-6FE2DC520735}"/>
                  </a:ext>
                </a:extLst>
              </p:cNvPr>
              <p:cNvPicPr>
                <a:picLocks noGrp="1" noRot="1" noChangeAspect="1" noMove="1" noResize="1" noEditPoints="1" noAdjustHandles="1" noChangeArrowheads="1" noChangeShapeType="1" noCrop="1"/>
              </p:cNvPicPr>
              <p:nvPr/>
            </p:nvPicPr>
            <p:blipFill>
              <a:blip r:embed="rId4"/>
              <a:stretch>
                <a:fillRect/>
              </a:stretch>
            </p:blipFill>
            <p:spPr>
              <a:xfrm rot="1026805">
                <a:off x="702701" y="1343559"/>
                <a:ext cx="2340550" cy="1480117"/>
              </a:xfrm>
              <a:prstGeom prst="rect">
                <a:avLst/>
              </a:prstGeom>
            </p:spPr>
          </p:pic>
        </mc:Fallback>
      </mc:AlternateContent>
    </p:spTree>
    <p:extLst>
      <p:ext uri="{BB962C8B-B14F-4D97-AF65-F5344CB8AC3E}">
        <p14:creationId xmlns:p14="http://schemas.microsoft.com/office/powerpoint/2010/main" val="235795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38691C-632C-412B-BD32-D7A952159659}"/>
              </a:ext>
            </a:extLst>
          </p:cNvPr>
          <p:cNvSpPr>
            <a:spLocks noGrp="1"/>
          </p:cNvSpPr>
          <p:nvPr>
            <p:ph type="title"/>
          </p:nvPr>
        </p:nvSpPr>
        <p:spPr>
          <a:xfrm>
            <a:off x="477622" y="423904"/>
            <a:ext cx="3084844" cy="5646208"/>
          </a:xfrm>
        </p:spPr>
        <p:txBody>
          <a:bodyPr anchor="ctr">
            <a:normAutofit/>
          </a:bodyPr>
          <a:lstStyle/>
          <a:p>
            <a:pPr algn="ctr"/>
            <a:r>
              <a:rPr lang="en-US" sz="7200" b="1" dirty="0">
                <a:solidFill>
                  <a:srgbClr val="FFFFFF"/>
                </a:solidFill>
              </a:rPr>
              <a:t>In-person Grad</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C6E5F24-BD38-4FB2-9BFD-C3D82DF7CE4C}"/>
              </a:ext>
            </a:extLst>
          </p:cNvPr>
          <p:cNvSpPr>
            <a:spLocks noGrp="1"/>
          </p:cNvSpPr>
          <p:nvPr>
            <p:ph idx="1"/>
          </p:nvPr>
        </p:nvSpPr>
        <p:spPr>
          <a:xfrm>
            <a:off x="4960248" y="423904"/>
            <a:ext cx="6737354" cy="5812659"/>
          </a:xfrm>
        </p:spPr>
        <p:txBody>
          <a:bodyPr anchor="ctr">
            <a:normAutofit lnSpcReduction="10000"/>
          </a:bodyPr>
          <a:lstStyle/>
          <a:p>
            <a:pPr algn="ctr"/>
            <a:endParaRPr lang="en-US" sz="2800" dirty="0">
              <a:solidFill>
                <a:schemeClr val="accent1">
                  <a:lumMod val="75000"/>
                </a:schemeClr>
              </a:solidFill>
            </a:endParaRPr>
          </a:p>
          <a:p>
            <a:pPr algn="ctr"/>
            <a:endParaRPr lang="en-US" sz="2800" dirty="0">
              <a:solidFill>
                <a:schemeClr val="accent1">
                  <a:lumMod val="75000"/>
                </a:schemeClr>
              </a:solidFill>
            </a:endParaRPr>
          </a:p>
          <a:p>
            <a:pPr algn="ctr"/>
            <a:endParaRPr lang="en-US" sz="2800" dirty="0">
              <a:solidFill>
                <a:schemeClr val="accent1">
                  <a:lumMod val="75000"/>
                </a:schemeClr>
              </a:solidFill>
            </a:endParaRPr>
          </a:p>
          <a:p>
            <a:pPr marL="0" indent="0" algn="ctr">
              <a:buNone/>
            </a:pPr>
            <a:r>
              <a:rPr lang="en-US" sz="2800" dirty="0">
                <a:solidFill>
                  <a:schemeClr val="accent1">
                    <a:lumMod val="75000"/>
                  </a:schemeClr>
                </a:solidFill>
              </a:rPr>
              <a:t>This year we are hosting a WAVA Live In-Person graduation ceremony on </a:t>
            </a:r>
            <a:r>
              <a:rPr lang="en-US" sz="2800" b="1" dirty="0">
                <a:solidFill>
                  <a:schemeClr val="accent1">
                    <a:lumMod val="75000"/>
                  </a:schemeClr>
                </a:solidFill>
              </a:rPr>
              <a:t>June 9</a:t>
            </a:r>
            <a:r>
              <a:rPr lang="en-US" sz="2800" b="1" baseline="30000" dirty="0">
                <a:solidFill>
                  <a:schemeClr val="accent1">
                    <a:lumMod val="75000"/>
                  </a:schemeClr>
                </a:solidFill>
              </a:rPr>
              <a:t>th</a:t>
            </a:r>
            <a:r>
              <a:rPr lang="en-US" sz="2800" b="1" dirty="0">
                <a:solidFill>
                  <a:schemeClr val="accent1">
                    <a:lumMod val="75000"/>
                  </a:schemeClr>
                </a:solidFill>
              </a:rPr>
              <a:t> </a:t>
            </a:r>
            <a:r>
              <a:rPr lang="en-US" sz="2800" dirty="0">
                <a:solidFill>
                  <a:schemeClr val="accent1">
                    <a:lumMod val="75000"/>
                  </a:schemeClr>
                </a:solidFill>
              </a:rPr>
              <a:t>for the Graduating Class of 2024. </a:t>
            </a:r>
          </a:p>
          <a:p>
            <a:pPr marL="0" indent="0" algn="ctr">
              <a:buNone/>
            </a:pPr>
            <a:r>
              <a:rPr lang="en-US" sz="2800" dirty="0">
                <a:solidFill>
                  <a:schemeClr val="accent1">
                    <a:lumMod val="75000"/>
                  </a:schemeClr>
                </a:solidFill>
              </a:rPr>
              <a:t>Please look for confirmed location and time details as they are announced on the WAVA Bulleting Board Grad Planning page and email. An rsvp will go </a:t>
            </a:r>
            <a:r>
              <a:rPr lang="en-US" sz="2800" u="sng" dirty="0">
                <a:solidFill>
                  <a:schemeClr val="accent1">
                    <a:lumMod val="75000"/>
                  </a:schemeClr>
                </a:solidFill>
              </a:rPr>
              <a:t>out in early May</a:t>
            </a:r>
            <a:r>
              <a:rPr lang="en-US" sz="2800" dirty="0">
                <a:solidFill>
                  <a:schemeClr val="accent1">
                    <a:lumMod val="75000"/>
                  </a:schemeClr>
                </a:solidFill>
              </a:rPr>
              <a:t>. </a:t>
            </a:r>
          </a:p>
          <a:p>
            <a:pPr marL="0" indent="0" algn="ctr">
              <a:buNone/>
            </a:pPr>
            <a:r>
              <a:rPr lang="en-US" sz="2800" dirty="0">
                <a:solidFill>
                  <a:schemeClr val="accent1">
                    <a:lumMod val="75000"/>
                  </a:schemeClr>
                </a:solidFill>
              </a:rPr>
              <a:t> We will also share a recording of the ceremony out for those that are unable to attend and have video options available. </a:t>
            </a:r>
          </a:p>
        </p:txBody>
      </p:sp>
      <p:pic>
        <p:nvPicPr>
          <p:cNvPr id="4" name="Picture 3">
            <a:extLst>
              <a:ext uri="{FF2B5EF4-FFF2-40B4-BE49-F238E27FC236}">
                <a16:creationId xmlns:a16="http://schemas.microsoft.com/office/drawing/2014/main" id="{0C418AC8-FA35-48C6-984C-D068CAA0E5FB}"/>
              </a:ext>
            </a:extLst>
          </p:cNvPr>
          <p:cNvPicPr>
            <a:picLocks noChangeAspect="1"/>
          </p:cNvPicPr>
          <p:nvPr/>
        </p:nvPicPr>
        <p:blipFill>
          <a:blip r:embed="rId2"/>
          <a:stretch>
            <a:fillRect/>
          </a:stretch>
        </p:blipFill>
        <p:spPr>
          <a:xfrm>
            <a:off x="4225993" y="0"/>
            <a:ext cx="2200395" cy="1686757"/>
          </a:xfrm>
          <a:prstGeom prst="rect">
            <a:avLst/>
          </a:prstGeom>
        </p:spPr>
      </p:pic>
    </p:spTree>
    <p:extLst>
      <p:ext uri="{BB962C8B-B14F-4D97-AF65-F5344CB8AC3E}">
        <p14:creationId xmlns:p14="http://schemas.microsoft.com/office/powerpoint/2010/main" val="262013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73C9-DB5E-45BF-B0E5-1B698BE3DCA9}"/>
              </a:ext>
            </a:extLst>
          </p:cNvPr>
          <p:cNvSpPr>
            <a:spLocks noGrp="1"/>
          </p:cNvSpPr>
          <p:nvPr>
            <p:ph type="title"/>
          </p:nvPr>
        </p:nvSpPr>
        <p:spPr>
          <a:xfrm>
            <a:off x="612042" y="390083"/>
            <a:ext cx="11170920" cy="1450757"/>
          </a:xfrm>
        </p:spPr>
        <p:txBody>
          <a:bodyPr>
            <a:noAutofit/>
          </a:bodyPr>
          <a:lstStyle/>
          <a:p>
            <a:pPr algn="ctr"/>
            <a:r>
              <a:rPr lang="en-US" sz="5400" b="1" dirty="0">
                <a:solidFill>
                  <a:schemeClr val="accent1">
                    <a:lumMod val="75000"/>
                  </a:schemeClr>
                </a:solidFill>
              </a:rPr>
              <a:t>Ceremony Save the Date Reminders:</a:t>
            </a:r>
          </a:p>
        </p:txBody>
      </p:sp>
      <p:sp>
        <p:nvSpPr>
          <p:cNvPr id="3" name="Content Placeholder 2">
            <a:extLst>
              <a:ext uri="{FF2B5EF4-FFF2-40B4-BE49-F238E27FC236}">
                <a16:creationId xmlns:a16="http://schemas.microsoft.com/office/drawing/2014/main" id="{8257F3DA-14E3-4A34-8437-6D600D6C1BD1}"/>
              </a:ext>
            </a:extLst>
          </p:cNvPr>
          <p:cNvSpPr>
            <a:spLocks noGrp="1"/>
          </p:cNvSpPr>
          <p:nvPr>
            <p:ph idx="1"/>
          </p:nvPr>
        </p:nvSpPr>
        <p:spPr>
          <a:xfrm>
            <a:off x="1066800" y="2280740"/>
            <a:ext cx="10058400" cy="4023360"/>
          </a:xfrm>
        </p:spPr>
        <p:txBody>
          <a:bodyPr>
            <a:normAutofit fontScale="77500" lnSpcReduction="20000"/>
          </a:bodyPr>
          <a:lstStyle/>
          <a:p>
            <a:pPr algn="ctr"/>
            <a:r>
              <a:rPr lang="en-US" sz="4000" dirty="0">
                <a:solidFill>
                  <a:schemeClr val="accent1">
                    <a:lumMod val="75000"/>
                  </a:schemeClr>
                </a:solidFill>
              </a:rPr>
              <a:t>You will receive an RSVP </a:t>
            </a:r>
            <a:r>
              <a:rPr lang="en-US" sz="4000" u="sng" dirty="0">
                <a:solidFill>
                  <a:schemeClr val="accent1">
                    <a:lumMod val="75000"/>
                  </a:schemeClr>
                </a:solidFill>
              </a:rPr>
              <a:t>in early May </a:t>
            </a:r>
            <a:r>
              <a:rPr lang="en-US" sz="4000" dirty="0">
                <a:solidFill>
                  <a:schemeClr val="accent1">
                    <a:lumMod val="75000"/>
                  </a:schemeClr>
                </a:solidFill>
              </a:rPr>
              <a:t>for the Graduation Ceremony on June 9</a:t>
            </a:r>
            <a:r>
              <a:rPr lang="en-US" sz="4000" baseline="30000" dirty="0">
                <a:solidFill>
                  <a:schemeClr val="accent1">
                    <a:lumMod val="75000"/>
                  </a:schemeClr>
                </a:solidFill>
              </a:rPr>
              <a:t>th</a:t>
            </a:r>
            <a:r>
              <a:rPr lang="en-US" sz="4000" dirty="0">
                <a:solidFill>
                  <a:schemeClr val="accent1">
                    <a:lumMod val="75000"/>
                  </a:schemeClr>
                </a:solidFill>
              </a:rPr>
              <a:t>!  You will be able to invite family and friends to attend.  There is no limit to tickets but we encourage families to only RSVP for the # of tickets needed.  There is no charge for tickets. Students will need to arrive early to have a rehearsal prior to the ceremony. Student speakers and volunteers will arrive at a set time before family/guests can enter. Following the ceremony there will be time for photos.  </a:t>
            </a:r>
          </a:p>
          <a:p>
            <a:pPr algn="ctr"/>
            <a:r>
              <a:rPr lang="en-US" sz="4000" dirty="0">
                <a:solidFill>
                  <a:schemeClr val="accent1">
                    <a:lumMod val="75000"/>
                  </a:schemeClr>
                </a:solidFill>
              </a:rPr>
              <a:t>You will receive a recording of the event to share after the ceremony. </a:t>
            </a:r>
            <a:endParaRPr lang="en-US" dirty="0"/>
          </a:p>
        </p:txBody>
      </p:sp>
      <p:pic>
        <p:nvPicPr>
          <p:cNvPr id="4" name="Picture 3">
            <a:extLst>
              <a:ext uri="{FF2B5EF4-FFF2-40B4-BE49-F238E27FC236}">
                <a16:creationId xmlns:a16="http://schemas.microsoft.com/office/drawing/2014/main" id="{FB0B8126-BF30-4348-93AC-A73269FEF3C1}"/>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120891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DD954888-11B6-4EAA-96BC-A21E9A6D2C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00"/>
          <a:stretch/>
        </p:blipFill>
        <p:spPr>
          <a:xfrm>
            <a:off x="0" y="1282"/>
            <a:ext cx="12191980" cy="6856718"/>
          </a:xfrm>
          <a:prstGeom prst="rect">
            <a:avLst/>
          </a:prstGeom>
        </p:spPr>
      </p:pic>
      <p:sp>
        <p:nvSpPr>
          <p:cNvPr id="2" name="TextBox 1">
            <a:extLst>
              <a:ext uri="{FF2B5EF4-FFF2-40B4-BE49-F238E27FC236}">
                <a16:creationId xmlns:a16="http://schemas.microsoft.com/office/drawing/2014/main" id="{8B3E3D37-73CF-4ED4-93CE-1D804DFC5829}"/>
              </a:ext>
            </a:extLst>
          </p:cNvPr>
          <p:cNvSpPr txBox="1"/>
          <p:nvPr/>
        </p:nvSpPr>
        <p:spPr>
          <a:xfrm>
            <a:off x="2166151" y="2849732"/>
            <a:ext cx="1597981" cy="369332"/>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218EC3A-2975-4CBC-976E-10ED72E0B1D6}"/>
              </a:ext>
            </a:extLst>
          </p:cNvPr>
          <p:cNvSpPr txBox="1"/>
          <p:nvPr/>
        </p:nvSpPr>
        <p:spPr>
          <a:xfrm>
            <a:off x="2015230" y="2818954"/>
            <a:ext cx="1899821" cy="400110"/>
          </a:xfrm>
          <a:prstGeom prst="rect">
            <a:avLst/>
          </a:prstGeom>
          <a:noFill/>
        </p:spPr>
        <p:txBody>
          <a:bodyPr wrap="square" rtlCol="0">
            <a:spAutoFit/>
          </a:bodyPr>
          <a:lstStyle/>
          <a:p>
            <a:r>
              <a:rPr lang="en-US" sz="2000" b="1" i="1" dirty="0"/>
              <a:t>June 9</a:t>
            </a:r>
            <a:r>
              <a:rPr lang="en-US" sz="2000" b="1" i="1" baseline="30000" dirty="0"/>
              <a:t>th</a:t>
            </a:r>
            <a:r>
              <a:rPr lang="en-US" sz="2000" b="1" i="1" dirty="0"/>
              <a:t>, 2024</a:t>
            </a:r>
          </a:p>
        </p:txBody>
      </p:sp>
      <p:sp>
        <p:nvSpPr>
          <p:cNvPr id="4" name="TextBox 3">
            <a:extLst>
              <a:ext uri="{FF2B5EF4-FFF2-40B4-BE49-F238E27FC236}">
                <a16:creationId xmlns:a16="http://schemas.microsoft.com/office/drawing/2014/main" id="{EE8B63F1-B360-497A-91B6-E8A21D371509}"/>
              </a:ext>
            </a:extLst>
          </p:cNvPr>
          <p:cNvSpPr txBox="1"/>
          <p:nvPr/>
        </p:nvSpPr>
        <p:spPr>
          <a:xfrm>
            <a:off x="433565" y="3264002"/>
            <a:ext cx="4841820" cy="2246769"/>
          </a:xfrm>
          <a:prstGeom prst="rect">
            <a:avLst/>
          </a:prstGeom>
          <a:solidFill>
            <a:schemeClr val="bg1"/>
          </a:solidFill>
        </p:spPr>
        <p:txBody>
          <a:bodyPr wrap="square" rtlCol="0">
            <a:spAutoFit/>
          </a:bodyPr>
          <a:lstStyle/>
          <a:p>
            <a:pPr algn="ctr"/>
            <a:r>
              <a:rPr lang="en-US" sz="2000" b="1" i="1" dirty="0"/>
              <a:t>Time and location TBD</a:t>
            </a:r>
          </a:p>
          <a:p>
            <a:pPr algn="ctr"/>
            <a:r>
              <a:rPr lang="en-US" sz="2000" b="1" i="1" dirty="0"/>
              <a:t>RSVP will go out in early May</a:t>
            </a:r>
          </a:p>
          <a:p>
            <a:pPr algn="ctr"/>
            <a:r>
              <a:rPr lang="en-US" sz="2000" b="1" i="1" dirty="0"/>
              <a:t>*Cap/gown/stole is required to walk in the ceremony</a:t>
            </a:r>
          </a:p>
          <a:p>
            <a:pPr algn="ctr"/>
            <a:r>
              <a:rPr lang="en-US" sz="2000" b="1" i="1" dirty="0"/>
              <a:t>*Grad items can be purchased at Jostens</a:t>
            </a:r>
          </a:p>
          <a:p>
            <a:pPr algn="ctr"/>
            <a:r>
              <a:rPr lang="en-US" sz="2000" b="1" i="1" dirty="0"/>
              <a:t>*video recording will be shared out</a:t>
            </a:r>
          </a:p>
          <a:p>
            <a:pPr algn="ctr"/>
            <a:r>
              <a:rPr lang="en-US" sz="2000" b="1" i="1" dirty="0"/>
              <a:t>*photos will be shared out after  </a:t>
            </a:r>
          </a:p>
        </p:txBody>
      </p:sp>
    </p:spTree>
    <p:extLst>
      <p:ext uri="{BB962C8B-B14F-4D97-AF65-F5344CB8AC3E}">
        <p14:creationId xmlns:p14="http://schemas.microsoft.com/office/powerpoint/2010/main" val="395378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551254-526A-4122-99D1-4C888531C4DA}"/>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b="1" dirty="0">
                <a:solidFill>
                  <a:schemeClr val="accent1">
                    <a:lumMod val="75000"/>
                  </a:schemeClr>
                </a:solidFill>
              </a:rPr>
              <a:t>How Can We </a:t>
            </a:r>
            <a:br>
              <a:rPr lang="en-US" sz="8000" b="1" dirty="0">
                <a:solidFill>
                  <a:schemeClr val="accent1">
                    <a:lumMod val="75000"/>
                  </a:schemeClr>
                </a:solidFill>
              </a:rPr>
            </a:br>
            <a:r>
              <a:rPr lang="en-US" sz="8000" b="1" dirty="0">
                <a:solidFill>
                  <a:schemeClr val="accent1">
                    <a:lumMod val="75000"/>
                  </a:schemeClr>
                </a:solidFill>
              </a:rPr>
              <a:t>Prepare for the Graduation?</a:t>
            </a:r>
          </a:p>
        </p:txBody>
      </p:sp>
      <p:pic>
        <p:nvPicPr>
          <p:cNvPr id="7" name="Graphic 6" descr="Graduation Cap">
            <a:extLst>
              <a:ext uri="{FF2B5EF4-FFF2-40B4-BE49-F238E27FC236}">
                <a16:creationId xmlns:a16="http://schemas.microsoft.com/office/drawing/2014/main" id="{184E52D5-E784-4E64-865F-09F71D3B25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713585"/>
          </a:xfrm>
          <a:prstGeom prst="rect">
            <a:avLst/>
          </a:prstGeom>
        </p:spPr>
      </p:pic>
      <p:cxnSp>
        <p:nvCxnSpPr>
          <p:cNvPr id="18" name="Straight Connector 1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AF015AC7-8B3D-4ED0-A1F1-5BC19F0CC7FE}"/>
              </a:ext>
            </a:extLst>
          </p:cNvPr>
          <p:cNvPicPr>
            <a:picLocks noChangeAspect="1"/>
          </p:cNvPicPr>
          <p:nvPr/>
        </p:nvPicPr>
        <p:blipFill>
          <a:blip r:embed="rId4"/>
          <a:stretch>
            <a:fillRect/>
          </a:stretch>
        </p:blipFill>
        <p:spPr>
          <a:xfrm>
            <a:off x="244208" y="87144"/>
            <a:ext cx="1282724" cy="983298"/>
          </a:xfrm>
          <a:prstGeom prst="rect">
            <a:avLst/>
          </a:prstGeom>
        </p:spPr>
      </p:pic>
    </p:spTree>
    <p:extLst>
      <p:ext uri="{BB962C8B-B14F-4D97-AF65-F5344CB8AC3E}">
        <p14:creationId xmlns:p14="http://schemas.microsoft.com/office/powerpoint/2010/main" val="361915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874AD-C486-4719-99AF-AD51B31807C3}"/>
              </a:ext>
            </a:extLst>
          </p:cNvPr>
          <p:cNvSpPr>
            <a:spLocks noGrp="1"/>
          </p:cNvSpPr>
          <p:nvPr>
            <p:ph type="title"/>
          </p:nvPr>
        </p:nvSpPr>
        <p:spPr>
          <a:xfrm>
            <a:off x="4974770" y="178231"/>
            <a:ext cx="6574972" cy="1450757"/>
          </a:xfrm>
        </p:spPr>
        <p:txBody>
          <a:bodyPr>
            <a:normAutofit/>
          </a:bodyPr>
          <a:lstStyle/>
          <a:p>
            <a:pPr algn="ctr"/>
            <a:r>
              <a:rPr lang="en-US" sz="7200" b="1" dirty="0">
                <a:solidFill>
                  <a:schemeClr val="accent1">
                    <a:lumMod val="75000"/>
                  </a:schemeClr>
                </a:solidFill>
              </a:rPr>
              <a:t>Grad Gear Info!</a:t>
            </a:r>
          </a:p>
        </p:txBody>
      </p:sp>
      <p:pic>
        <p:nvPicPr>
          <p:cNvPr id="4" name="Content Placeholder 3">
            <a:extLst>
              <a:ext uri="{FF2B5EF4-FFF2-40B4-BE49-F238E27FC236}">
                <a16:creationId xmlns:a16="http://schemas.microsoft.com/office/drawing/2014/main" id="{1A5F79B7-557D-4906-BE1E-1789B10A2E5B}"/>
              </a:ext>
            </a:extLst>
          </p:cNvPr>
          <p:cNvPicPr>
            <a:picLocks noChangeAspect="1"/>
          </p:cNvPicPr>
          <p:nvPr/>
        </p:nvPicPr>
        <p:blipFill rotWithShape="1">
          <a:blip r:embed="rId2"/>
          <a:srcRect l="11865" r="30419"/>
          <a:stretch/>
        </p:blipFill>
        <p:spPr>
          <a:xfrm>
            <a:off x="4536489" y="572639"/>
            <a:ext cx="795345" cy="1056349"/>
          </a:xfrm>
          <a:prstGeom prst="rect">
            <a:avLst/>
          </a:prstGeom>
        </p:spPr>
      </p:pic>
      <p:cxnSp>
        <p:nvCxnSpPr>
          <p:cNvPr id="13" name="Straight Connector 1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D7E7228-9E89-4D2B-869A-C001DF43AD6C}"/>
              </a:ext>
            </a:extLst>
          </p:cNvPr>
          <p:cNvSpPr>
            <a:spLocks noGrp="1"/>
          </p:cNvSpPr>
          <p:nvPr>
            <p:ph idx="1"/>
          </p:nvPr>
        </p:nvSpPr>
        <p:spPr>
          <a:xfrm>
            <a:off x="4807497" y="2044776"/>
            <a:ext cx="7144498" cy="4240585"/>
          </a:xfrm>
        </p:spPr>
        <p:txBody>
          <a:bodyPr>
            <a:noAutofit/>
          </a:bodyPr>
          <a:lstStyle/>
          <a:p>
            <a:pPr>
              <a:buFont typeface="Wingdings" panose="05000000000000000000" pitchFamily="2" charset="2"/>
              <a:buChar char="§"/>
            </a:pPr>
            <a:r>
              <a:rPr lang="en-US" sz="1800" dirty="0">
                <a:solidFill>
                  <a:schemeClr val="accent1">
                    <a:lumMod val="75000"/>
                  </a:schemeClr>
                </a:solidFill>
              </a:rPr>
              <a:t>Grad Gear is available through Jostens or anywhere you can purchase graduation gear.  WAVA colors will be a black cap/gown with black or teal tassel and teal stole. It can be purchased at Jostens or vendor of your choice </a:t>
            </a:r>
            <a:r>
              <a:rPr lang="en-US" sz="1800" dirty="0">
                <a:solidFill>
                  <a:schemeClr val="accent1">
                    <a:lumMod val="75000"/>
                  </a:schemeClr>
                </a:solidFill>
                <a:hlinkClick r:id="rId3"/>
              </a:rPr>
              <a:t>https://www.tinyurl.com/wavagradpackage</a:t>
            </a:r>
            <a:r>
              <a:rPr lang="en-US" sz="1800" dirty="0">
                <a:solidFill>
                  <a:schemeClr val="accent1">
                    <a:lumMod val="75000"/>
                  </a:schemeClr>
                </a:solidFill>
              </a:rPr>
              <a:t> </a:t>
            </a:r>
          </a:p>
          <a:p>
            <a:pPr>
              <a:buFont typeface="Wingdings" panose="05000000000000000000" pitchFamily="2" charset="2"/>
              <a:buChar char="§"/>
            </a:pPr>
            <a:r>
              <a:rPr lang="en-US" sz="1800" dirty="0">
                <a:solidFill>
                  <a:schemeClr val="accent1">
                    <a:lumMod val="75000"/>
                  </a:schemeClr>
                </a:solidFill>
              </a:rPr>
              <a:t>If you are unable to purchase a cap/gown/stole, other websites like Amazon have lower pricing or please contact your teacher. Honor cords and a diploma holder will be provided by WAVA. Your official certificate will go out in the mail by end of July.</a:t>
            </a:r>
          </a:p>
          <a:p>
            <a:pPr>
              <a:buFont typeface="Wingdings" panose="05000000000000000000" pitchFamily="2" charset="2"/>
              <a:buChar char="§"/>
            </a:pPr>
            <a:r>
              <a:rPr lang="en-US" sz="1800" dirty="0">
                <a:solidFill>
                  <a:schemeClr val="accent1">
                    <a:lumMod val="75000"/>
                  </a:schemeClr>
                </a:solidFill>
              </a:rPr>
              <a:t>Please be sure you are checking with teachers and/or counselor about meeting graduation requirements and that you are on track for graduation</a:t>
            </a:r>
          </a:p>
          <a:p>
            <a:pPr>
              <a:buFont typeface="Wingdings" panose="05000000000000000000" pitchFamily="2" charset="2"/>
              <a:buChar char="§"/>
            </a:pPr>
            <a:r>
              <a:rPr lang="en-US" sz="1800" dirty="0">
                <a:solidFill>
                  <a:schemeClr val="accent1">
                    <a:lumMod val="75000"/>
                  </a:schemeClr>
                </a:solidFill>
              </a:rPr>
              <a:t>Be sure to check reminders and follow WAVA Social Media FB/Instagram/Community for updates</a:t>
            </a:r>
          </a:p>
          <a:p>
            <a:pPr>
              <a:buFont typeface="Wingdings" panose="05000000000000000000" pitchFamily="2" charset="2"/>
              <a:buChar char="§"/>
            </a:pPr>
            <a:r>
              <a:rPr lang="en-US" sz="1800" dirty="0">
                <a:solidFill>
                  <a:schemeClr val="accent1">
                    <a:lumMod val="75000"/>
                  </a:schemeClr>
                </a:solidFill>
              </a:rPr>
              <a:t>Post your Grad Pics and Grad Photos to </a:t>
            </a:r>
            <a:r>
              <a:rPr lang="en-US" sz="1800" dirty="0">
                <a:solidFill>
                  <a:schemeClr val="accent1">
                    <a:lumMod val="75000"/>
                  </a:schemeClr>
                </a:solidFill>
                <a:hlinkClick r:id="rId4"/>
              </a:rPr>
              <a:t>https://www.tinyurl.com/wavagrads</a:t>
            </a:r>
            <a:r>
              <a:rPr lang="en-US" sz="1800" dirty="0">
                <a:solidFill>
                  <a:schemeClr val="accent1">
                    <a:lumMod val="75000"/>
                  </a:schemeClr>
                </a:solidFill>
              </a:rPr>
              <a:t> </a:t>
            </a:r>
          </a:p>
          <a:p>
            <a:pPr>
              <a:buFont typeface="Wingdings" panose="05000000000000000000" pitchFamily="2" charset="2"/>
              <a:buChar char="§"/>
            </a:pPr>
            <a:r>
              <a:rPr lang="en-US" sz="1800" dirty="0">
                <a:solidFill>
                  <a:schemeClr val="accent1">
                    <a:lumMod val="75000"/>
                  </a:schemeClr>
                </a:solidFill>
              </a:rPr>
              <a:t>Share your slide for the Graduation Ceremony Video</a:t>
            </a:r>
          </a:p>
          <a:p>
            <a:pPr algn="ctr"/>
            <a:r>
              <a:rPr lang="en-US" sz="1800" dirty="0"/>
              <a:t> </a:t>
            </a:r>
          </a:p>
        </p:txBody>
      </p:sp>
      <p:sp>
        <p:nvSpPr>
          <p:cNvPr id="15" name="Rectangle 1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179E778E-9728-432A-B4D2-72533AF28777}"/>
              </a:ext>
            </a:extLst>
          </p:cNvPr>
          <p:cNvPicPr>
            <a:picLocks noChangeAspect="1"/>
          </p:cNvPicPr>
          <p:nvPr/>
        </p:nvPicPr>
        <p:blipFill>
          <a:blip r:embed="rId5"/>
          <a:stretch>
            <a:fillRect/>
          </a:stretch>
        </p:blipFill>
        <p:spPr>
          <a:xfrm>
            <a:off x="271008" y="2304789"/>
            <a:ext cx="4265481" cy="3482685"/>
          </a:xfrm>
          <a:prstGeom prst="rect">
            <a:avLst/>
          </a:prstGeom>
        </p:spPr>
      </p:pic>
      <p:sp>
        <p:nvSpPr>
          <p:cNvPr id="5" name="TextBox 4">
            <a:extLst>
              <a:ext uri="{FF2B5EF4-FFF2-40B4-BE49-F238E27FC236}">
                <a16:creationId xmlns:a16="http://schemas.microsoft.com/office/drawing/2014/main" id="{8E1001ED-15B2-4FB2-99F7-C05B220CC6BD}"/>
              </a:ext>
            </a:extLst>
          </p:cNvPr>
          <p:cNvSpPr txBox="1"/>
          <p:nvPr/>
        </p:nvSpPr>
        <p:spPr>
          <a:xfrm>
            <a:off x="2672179" y="3773010"/>
            <a:ext cx="1438183" cy="646331"/>
          </a:xfrm>
          <a:prstGeom prst="rect">
            <a:avLst/>
          </a:prstGeom>
          <a:solidFill>
            <a:schemeClr val="bg1"/>
          </a:solidFill>
        </p:spPr>
        <p:txBody>
          <a:bodyPr wrap="square" rtlCol="0">
            <a:spAutoFit/>
          </a:bodyPr>
          <a:lstStyle/>
          <a:p>
            <a:r>
              <a:rPr lang="en-US" sz="3600" b="1" dirty="0">
                <a:solidFill>
                  <a:schemeClr val="tx2"/>
                </a:solidFill>
              </a:rPr>
              <a:t>2024</a:t>
            </a:r>
          </a:p>
        </p:txBody>
      </p:sp>
    </p:spTree>
    <p:extLst>
      <p:ext uri="{BB962C8B-B14F-4D97-AF65-F5344CB8AC3E}">
        <p14:creationId xmlns:p14="http://schemas.microsoft.com/office/powerpoint/2010/main" val="144610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8882F7CA-9AEC-463A-B050-8CA573E7B2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6718" y="-91290"/>
            <a:ext cx="1258196" cy="1258196"/>
          </a:xfrm>
          <a:prstGeom prst="rect">
            <a:avLst/>
          </a:prstGeom>
        </p:spPr>
      </p:pic>
      <p:sp>
        <p:nvSpPr>
          <p:cNvPr id="2" name="Title 1">
            <a:extLst>
              <a:ext uri="{FF2B5EF4-FFF2-40B4-BE49-F238E27FC236}">
                <a16:creationId xmlns:a16="http://schemas.microsoft.com/office/drawing/2014/main" id="{734874AD-C486-4719-99AF-AD51B31807C3}"/>
              </a:ext>
            </a:extLst>
          </p:cNvPr>
          <p:cNvSpPr>
            <a:spLocks noGrp="1"/>
          </p:cNvSpPr>
          <p:nvPr>
            <p:ph type="title"/>
          </p:nvPr>
        </p:nvSpPr>
        <p:spPr>
          <a:xfrm>
            <a:off x="3679294" y="322988"/>
            <a:ext cx="6574972" cy="1450757"/>
          </a:xfrm>
        </p:spPr>
        <p:txBody>
          <a:bodyPr>
            <a:normAutofit/>
          </a:bodyPr>
          <a:lstStyle/>
          <a:p>
            <a:pPr algn="ctr"/>
            <a:r>
              <a:rPr lang="en-US" sz="7200" b="1" dirty="0">
                <a:solidFill>
                  <a:schemeClr val="accent1">
                    <a:lumMod val="75000"/>
                  </a:schemeClr>
                </a:solidFill>
              </a:rPr>
              <a:t>Grad Gear Info!</a:t>
            </a:r>
          </a:p>
        </p:txBody>
      </p:sp>
      <p:pic>
        <p:nvPicPr>
          <p:cNvPr id="4" name="Content Placeholder 3">
            <a:extLst>
              <a:ext uri="{FF2B5EF4-FFF2-40B4-BE49-F238E27FC236}">
                <a16:creationId xmlns:a16="http://schemas.microsoft.com/office/drawing/2014/main" id="{1A5F79B7-557D-4906-BE1E-1789B10A2E5B}"/>
              </a:ext>
            </a:extLst>
          </p:cNvPr>
          <p:cNvPicPr>
            <a:picLocks noChangeAspect="1"/>
          </p:cNvPicPr>
          <p:nvPr/>
        </p:nvPicPr>
        <p:blipFill rotWithShape="1">
          <a:blip r:embed="rId4"/>
          <a:srcRect l="11865" r="30419"/>
          <a:stretch/>
        </p:blipFill>
        <p:spPr>
          <a:xfrm>
            <a:off x="10833237" y="4523993"/>
            <a:ext cx="1287848" cy="1710474"/>
          </a:xfrm>
          <a:prstGeom prst="rect">
            <a:avLst/>
          </a:prstGeom>
        </p:spPr>
      </p:pic>
      <p:sp>
        <p:nvSpPr>
          <p:cNvPr id="8" name="Content Placeholder 7">
            <a:extLst>
              <a:ext uri="{FF2B5EF4-FFF2-40B4-BE49-F238E27FC236}">
                <a16:creationId xmlns:a16="http://schemas.microsoft.com/office/drawing/2014/main" id="{AD7E7228-9E89-4D2B-869A-C001DF43AD6C}"/>
              </a:ext>
            </a:extLst>
          </p:cNvPr>
          <p:cNvSpPr>
            <a:spLocks noGrp="1"/>
          </p:cNvSpPr>
          <p:nvPr>
            <p:ph idx="1"/>
          </p:nvPr>
        </p:nvSpPr>
        <p:spPr>
          <a:xfrm>
            <a:off x="3298975" y="1479924"/>
            <a:ext cx="7335609" cy="4838479"/>
          </a:xfrm>
        </p:spPr>
        <p:txBody>
          <a:bodyPr>
            <a:normAutofit/>
          </a:bodyPr>
          <a:lstStyle/>
          <a:p>
            <a:pPr algn="ctr"/>
            <a:endParaRPr lang="en-US" sz="2800" dirty="0">
              <a:solidFill>
                <a:schemeClr val="accent1">
                  <a:lumMod val="75000"/>
                </a:schemeClr>
              </a:solidFill>
            </a:endParaRPr>
          </a:p>
          <a:p>
            <a:pPr algn="ctr"/>
            <a:r>
              <a:rPr lang="en-US" sz="2400" dirty="0">
                <a:solidFill>
                  <a:schemeClr val="accent1">
                    <a:lumMod val="75000"/>
                  </a:schemeClr>
                </a:solidFill>
              </a:rPr>
              <a:t>Our theme for Graduation is “Be You”.  Please wear an outfit that represents you for under your graduation gown.  Remember that to walk in the ceremony, you will be required to have a cap/gown/stole.  All students' names will be called in the ceremony regardless of attendance and a recording will be shared out.  We encourage you to attend!</a:t>
            </a:r>
          </a:p>
          <a:p>
            <a:pPr algn="ctr"/>
            <a:r>
              <a:rPr lang="en-US" sz="2400" dirty="0">
                <a:solidFill>
                  <a:schemeClr val="accent1">
                    <a:lumMod val="75000"/>
                  </a:schemeClr>
                </a:solidFill>
              </a:rPr>
              <a:t>You can order WAVA Gear and Grad Gear at: </a:t>
            </a:r>
          </a:p>
          <a:p>
            <a:pPr algn="ctr"/>
            <a:r>
              <a:rPr lang="en-US" sz="2400" dirty="0">
                <a:solidFill>
                  <a:schemeClr val="accent1">
                    <a:lumMod val="75000"/>
                  </a:schemeClr>
                </a:solidFill>
                <a:hlinkClick r:id="rId5"/>
              </a:rPr>
              <a:t>https://schoolstore.jostens.com/collections/washington-virtual-academy-1819775</a:t>
            </a:r>
            <a:r>
              <a:rPr lang="en-US" sz="2400" dirty="0">
                <a:solidFill>
                  <a:schemeClr val="accent1">
                    <a:lumMod val="75000"/>
                  </a:schemeClr>
                </a:solidFill>
              </a:rPr>
              <a:t> </a:t>
            </a:r>
          </a:p>
        </p:txBody>
      </p:sp>
      <p:pic>
        <p:nvPicPr>
          <p:cNvPr id="5" name="Picture 4" descr="Athletic woman holding sign">
            <a:extLst>
              <a:ext uri="{FF2B5EF4-FFF2-40B4-BE49-F238E27FC236}">
                <a16:creationId xmlns:a16="http://schemas.microsoft.com/office/drawing/2014/main" id="{98698038-0807-4545-B638-3F27013B2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56" y="674155"/>
            <a:ext cx="3000219" cy="5646037"/>
          </a:xfrm>
          <a:prstGeom prst="rect">
            <a:avLst/>
          </a:prstGeom>
        </p:spPr>
      </p:pic>
      <p:sp>
        <p:nvSpPr>
          <p:cNvPr id="6" name="TextBox 5">
            <a:extLst>
              <a:ext uri="{FF2B5EF4-FFF2-40B4-BE49-F238E27FC236}">
                <a16:creationId xmlns:a16="http://schemas.microsoft.com/office/drawing/2014/main" id="{0574DB15-3896-4A49-A5B7-8C0D7462F405}"/>
              </a:ext>
            </a:extLst>
          </p:cNvPr>
          <p:cNvSpPr txBox="1"/>
          <p:nvPr/>
        </p:nvSpPr>
        <p:spPr>
          <a:xfrm>
            <a:off x="799203" y="2033710"/>
            <a:ext cx="1553227" cy="1723549"/>
          </a:xfrm>
          <a:prstGeom prst="rect">
            <a:avLst/>
          </a:prstGeom>
          <a:noFill/>
        </p:spPr>
        <p:txBody>
          <a:bodyPr wrap="square" rtlCol="0">
            <a:spAutoFit/>
          </a:bodyPr>
          <a:lstStyle/>
          <a:p>
            <a:pPr algn="ctr"/>
            <a:r>
              <a:rPr lang="en-US" sz="4400" dirty="0">
                <a:solidFill>
                  <a:schemeClr val="accent1">
                    <a:lumMod val="75000"/>
                  </a:schemeClr>
                </a:solidFill>
                <a:latin typeface="Comic Sans MS" panose="030F0702030302020204" pitchFamily="66" charset="0"/>
              </a:rPr>
              <a:t>BE </a:t>
            </a:r>
          </a:p>
          <a:p>
            <a:pPr algn="ctr"/>
            <a:r>
              <a:rPr lang="en-US" sz="4400" dirty="0">
                <a:solidFill>
                  <a:schemeClr val="accent1">
                    <a:lumMod val="75000"/>
                  </a:schemeClr>
                </a:solidFill>
                <a:latin typeface="Comic Sans MS" panose="030F0702030302020204" pitchFamily="66" charset="0"/>
              </a:rPr>
              <a:t>YOU</a:t>
            </a:r>
          </a:p>
          <a:p>
            <a:endParaRPr lang="en-US" dirty="0"/>
          </a:p>
        </p:txBody>
      </p:sp>
    </p:spTree>
    <p:extLst>
      <p:ext uri="{BB962C8B-B14F-4D97-AF65-F5344CB8AC3E}">
        <p14:creationId xmlns:p14="http://schemas.microsoft.com/office/powerpoint/2010/main" val="49888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camera">
            <a:extLst>
              <a:ext uri="{FF2B5EF4-FFF2-40B4-BE49-F238E27FC236}">
                <a16:creationId xmlns:a16="http://schemas.microsoft.com/office/drawing/2014/main" id="{6979698B-2A30-4757-B01F-D0B84976139E}"/>
              </a:ext>
            </a:extLst>
          </p:cNvPr>
          <p:cNvPicPr>
            <a:picLocks noChangeAspect="1"/>
          </p:cNvPicPr>
          <p:nvPr/>
        </p:nvPicPr>
        <p:blipFill rotWithShape="1">
          <a:blip r:embed="rId2">
            <a:extLst>
              <a:ext uri="{28A0092B-C50C-407E-A947-70E740481C1C}">
                <a14:useLocalDpi xmlns:a14="http://schemas.microsoft.com/office/drawing/2010/main" val="0"/>
              </a:ext>
            </a:extLst>
          </a:blip>
          <a:srcRect r="7687" b="2"/>
          <a:stretch/>
        </p:blipFill>
        <p:spPr>
          <a:xfrm>
            <a:off x="633999" y="640081"/>
            <a:ext cx="6909801" cy="5314406"/>
          </a:xfrm>
          <a:prstGeom prst="rect">
            <a:avLst/>
          </a:prstGeom>
        </p:spPr>
      </p:pic>
      <p:cxnSp>
        <p:nvCxnSpPr>
          <p:cNvPr id="18" name="Straight Connector 1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B7E784-3DA9-442B-9492-267CB6F8DD1B}"/>
              </a:ext>
            </a:extLst>
          </p:cNvPr>
          <p:cNvSpPr>
            <a:spLocks noGrp="1"/>
          </p:cNvSpPr>
          <p:nvPr>
            <p:ph idx="1"/>
          </p:nvPr>
        </p:nvSpPr>
        <p:spPr>
          <a:xfrm>
            <a:off x="7677614" y="2372465"/>
            <a:ext cx="3995217" cy="3755565"/>
          </a:xfrm>
        </p:spPr>
        <p:txBody>
          <a:bodyPr>
            <a:normAutofit/>
          </a:bodyPr>
          <a:lstStyle/>
          <a:p>
            <a:pPr algn="ctr"/>
            <a:r>
              <a:rPr lang="en-US" sz="2800" dirty="0">
                <a:solidFill>
                  <a:schemeClr val="accent1">
                    <a:lumMod val="75000"/>
                  </a:schemeClr>
                </a:solidFill>
              </a:rPr>
              <a:t>Share you Senior Photos with us! </a:t>
            </a:r>
          </a:p>
          <a:p>
            <a:pPr algn="ctr"/>
            <a:r>
              <a:rPr lang="en-US" sz="2800" dirty="0">
                <a:solidFill>
                  <a:schemeClr val="accent1">
                    <a:lumMod val="75000"/>
                  </a:schemeClr>
                </a:solidFill>
                <a:hlinkClick r:id="rId3"/>
              </a:rPr>
              <a:t>https://www.tinyurl.com/wavagrads</a:t>
            </a:r>
            <a:endParaRPr lang="en-US" sz="2800" dirty="0">
              <a:solidFill>
                <a:schemeClr val="accent1">
                  <a:lumMod val="75000"/>
                </a:schemeClr>
              </a:solidFill>
            </a:endParaRPr>
          </a:p>
          <a:p>
            <a:pPr algn="ctr"/>
            <a:r>
              <a:rPr lang="en-US" sz="2800" dirty="0">
                <a:solidFill>
                  <a:schemeClr val="accent1">
                    <a:lumMod val="75000"/>
                  </a:schemeClr>
                </a:solidFill>
              </a:rPr>
              <a:t>Add your grad slide to the Ceremony Video: </a:t>
            </a:r>
          </a:p>
          <a:p>
            <a:pPr algn="ctr"/>
            <a:r>
              <a:rPr lang="en-US" sz="2600" dirty="0">
                <a:hlinkClick r:id="rId4"/>
              </a:rPr>
              <a:t>https://share.vidday.com/e/g-yxbpfb</a:t>
            </a:r>
            <a:endParaRPr lang="en-US" sz="2600" dirty="0"/>
          </a:p>
          <a:p>
            <a:pPr algn="ctr"/>
            <a:endParaRPr lang="en-US" dirty="0"/>
          </a:p>
        </p:txBody>
      </p:sp>
      <p:sp>
        <p:nvSpPr>
          <p:cNvPr id="19"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05A50B6E-1756-420B-B4D5-062CA911DD57}"/>
              </a:ext>
            </a:extLst>
          </p:cNvPr>
          <p:cNvSpPr txBox="1"/>
          <p:nvPr/>
        </p:nvSpPr>
        <p:spPr>
          <a:xfrm>
            <a:off x="7892143" y="1080856"/>
            <a:ext cx="3329126" cy="1107996"/>
          </a:xfrm>
          <a:prstGeom prst="rect">
            <a:avLst/>
          </a:prstGeom>
          <a:noFill/>
        </p:spPr>
        <p:txBody>
          <a:bodyPr wrap="square" rtlCol="0">
            <a:spAutoFit/>
          </a:bodyPr>
          <a:lstStyle/>
          <a:p>
            <a:pPr algn="ctr"/>
            <a:r>
              <a:rPr lang="en-US" sz="6600" dirty="0">
                <a:solidFill>
                  <a:schemeClr val="accent1">
                    <a:lumMod val="75000"/>
                  </a:schemeClr>
                </a:solidFill>
              </a:rPr>
              <a:t>Grad Pics</a:t>
            </a:r>
          </a:p>
        </p:txBody>
      </p:sp>
      <p:pic>
        <p:nvPicPr>
          <p:cNvPr id="15" name="Picture 14">
            <a:extLst>
              <a:ext uri="{FF2B5EF4-FFF2-40B4-BE49-F238E27FC236}">
                <a16:creationId xmlns:a16="http://schemas.microsoft.com/office/drawing/2014/main" id="{B64669B0-BF81-408B-A987-19674EBD9E7D}"/>
              </a:ext>
            </a:extLst>
          </p:cNvPr>
          <p:cNvPicPr>
            <a:picLocks noChangeAspect="1"/>
          </p:cNvPicPr>
          <p:nvPr/>
        </p:nvPicPr>
        <p:blipFill>
          <a:blip r:embed="rId5"/>
          <a:stretch>
            <a:fillRect/>
          </a:stretch>
        </p:blipFill>
        <p:spPr>
          <a:xfrm>
            <a:off x="9033861" y="173859"/>
            <a:ext cx="1282724" cy="983298"/>
          </a:xfrm>
          <a:prstGeom prst="rect">
            <a:avLst/>
          </a:prstGeom>
        </p:spPr>
      </p:pic>
    </p:spTree>
    <p:extLst>
      <p:ext uri="{BB962C8B-B14F-4D97-AF65-F5344CB8AC3E}">
        <p14:creationId xmlns:p14="http://schemas.microsoft.com/office/powerpoint/2010/main" val="827481980"/>
      </p:ext>
    </p:extLst>
  </p:cSld>
  <p:clrMapOvr>
    <a:masterClrMapping/>
  </p:clrMapOvr>
</p:sld>
</file>

<file path=ppt/theme/theme1.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1282</TotalTime>
  <Words>1098</Words>
  <Application>Microsoft Office PowerPoint</Application>
  <PresentationFormat>Widescreen</PresentationFormat>
  <Paragraphs>76</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Aharoni</vt:lpstr>
      <vt:lpstr>Calibri</vt:lpstr>
      <vt:lpstr>Calibri Light</vt:lpstr>
      <vt:lpstr>Comic Sans MS</vt:lpstr>
      <vt:lpstr>Wingdings</vt:lpstr>
      <vt:lpstr>Retrospect</vt:lpstr>
      <vt:lpstr>Welcome to WAVA Graduation</vt:lpstr>
      <vt:lpstr>Congratulations Graduating Students Class of 2024</vt:lpstr>
      <vt:lpstr>In-person Grad</vt:lpstr>
      <vt:lpstr>Ceremony Save the Date Reminders:</vt:lpstr>
      <vt:lpstr>PowerPoint Presentation</vt:lpstr>
      <vt:lpstr>How Can We  Prepare for the Graduation?</vt:lpstr>
      <vt:lpstr>Grad Gear Info!</vt:lpstr>
      <vt:lpstr>Grad Gear Info!</vt:lpstr>
      <vt:lpstr>PowerPoint Presentation</vt:lpstr>
      <vt:lpstr>Grad Slide Shares</vt:lpstr>
      <vt:lpstr>Grad Slide Sample: </vt:lpstr>
      <vt:lpstr>WAVA Class of 2024 Student: ‘Name’</vt:lpstr>
      <vt:lpstr>What to expect Graduation Week?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WAVA Grad Info Night</dc:title>
  <dc:creator>Chamberlain, Hailey (WAVA Teacher)</dc:creator>
  <cp:lastModifiedBy>Chamberlain, Hailey</cp:lastModifiedBy>
  <cp:revision>35</cp:revision>
  <dcterms:created xsi:type="dcterms:W3CDTF">2021-03-22T20:09:26Z</dcterms:created>
  <dcterms:modified xsi:type="dcterms:W3CDTF">2024-03-08T20:20:06Z</dcterms:modified>
</cp:coreProperties>
</file>